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65" r:id="rId2"/>
    <p:sldId id="266" r:id="rId3"/>
    <p:sldId id="267" r:id="rId4"/>
    <p:sldId id="285" r:id="rId5"/>
    <p:sldId id="269" r:id="rId6"/>
    <p:sldId id="268" r:id="rId7"/>
    <p:sldId id="270" r:id="rId8"/>
    <p:sldId id="271" r:id="rId9"/>
    <p:sldId id="272" r:id="rId10"/>
    <p:sldId id="273" r:id="rId11"/>
    <p:sldId id="274" r:id="rId12"/>
    <p:sldId id="275" r:id="rId13"/>
    <p:sldId id="276" r:id="rId14"/>
    <p:sldId id="277" r:id="rId15"/>
    <p:sldId id="278" r:id="rId16"/>
    <p:sldId id="281" r:id="rId17"/>
    <p:sldId id="282" r:id="rId18"/>
    <p:sldId id="283" r:id="rId19"/>
    <p:sldId id="279" r:id="rId20"/>
    <p:sldId id="280" r:id="rId21"/>
    <p:sldId id="28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5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69"/>
    <p:restoredTop sz="94482"/>
  </p:normalViewPr>
  <p:slideViewPr>
    <p:cSldViewPr snapToGrid="0">
      <p:cViewPr>
        <p:scale>
          <a:sx n="93" d="100"/>
          <a:sy n="93" d="100"/>
        </p:scale>
        <p:origin x="680" y="2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F73067-D2F9-224A-AF97-A5DB63D3197D}" type="datetimeFigureOut">
              <a:rPr lang="en-US" smtClean="0"/>
              <a:t>8/6/25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BC9846-17BA-064F-8AB3-7568BA9D0EEB}" type="slidenum">
              <a:rPr lang="en-US" smtClean="0"/>
              <a:t>‹#›</a:t>
            </a:fld>
            <a:endParaRPr lang="en-US"/>
          </a:p>
        </p:txBody>
      </p:sp>
    </p:spTree>
    <p:extLst>
      <p:ext uri="{BB962C8B-B14F-4D97-AF65-F5344CB8AC3E}">
        <p14:creationId xmlns:p14="http://schemas.microsoft.com/office/powerpoint/2010/main" val="1504329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BC9846-17BA-064F-8AB3-7568BA9D0EEB}" type="slidenum">
              <a:rPr lang="en-US" smtClean="0"/>
              <a:t>20</a:t>
            </a:fld>
            <a:endParaRPr lang="en-US"/>
          </a:p>
        </p:txBody>
      </p:sp>
    </p:spTree>
    <p:extLst>
      <p:ext uri="{BB962C8B-B14F-4D97-AF65-F5344CB8AC3E}">
        <p14:creationId xmlns:p14="http://schemas.microsoft.com/office/powerpoint/2010/main" val="1816013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46E9D-B788-A2C2-5EEA-4B090A275A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46FF0E3-6316-CD28-6D61-780F5CAA02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BEE44C-FB55-6A7D-A7AA-09A08A94EA99}"/>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5" name="Footer Placeholder 4">
            <a:extLst>
              <a:ext uri="{FF2B5EF4-FFF2-40B4-BE49-F238E27FC236}">
                <a16:creationId xmlns:a16="http://schemas.microsoft.com/office/drawing/2014/main" id="{103C5C12-DB81-8A5E-85A3-02125F12FC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194235-E0F7-F9F8-1EC3-6348EB43B45A}"/>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1025509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81D3E-BD25-7FDA-7387-F301CC8D5C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4EC5719-4CA2-411D-7D7A-370D786563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C1A178-AD27-6D8A-CCC4-4DD1EA135A4D}"/>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5" name="Footer Placeholder 4">
            <a:extLst>
              <a:ext uri="{FF2B5EF4-FFF2-40B4-BE49-F238E27FC236}">
                <a16:creationId xmlns:a16="http://schemas.microsoft.com/office/drawing/2014/main" id="{2A239A0D-2580-65A6-BF1E-9933C4E98E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CCDF78-EAD4-75E5-EE87-625EB718BA89}"/>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25031867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08FD09-2FAE-13FA-E1E6-D6A84083DAF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157B52-3D55-535E-8750-5AB85F8C0D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B3C1A4-2372-2712-724E-820414816145}"/>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5" name="Footer Placeholder 4">
            <a:extLst>
              <a:ext uri="{FF2B5EF4-FFF2-40B4-BE49-F238E27FC236}">
                <a16:creationId xmlns:a16="http://schemas.microsoft.com/office/drawing/2014/main" id="{186FD06F-5485-329E-B524-B7D68D560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CC2710-6805-4770-83C1-E6C3FF43B5EB}"/>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1326694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AEDE5-DDFE-820D-4CB2-019E84E6BB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D1FD0F-AD7E-6831-3174-A4AA038BA4D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D654E7-843E-C7E6-6979-1C25FA5682D6}"/>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5" name="Footer Placeholder 4">
            <a:extLst>
              <a:ext uri="{FF2B5EF4-FFF2-40B4-BE49-F238E27FC236}">
                <a16:creationId xmlns:a16="http://schemas.microsoft.com/office/drawing/2014/main" id="{848D620C-A27B-7341-6625-655F47FE03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26694B-16B9-FA91-05E0-42867F18A631}"/>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4194389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43A32-65BB-9617-1643-9908C0A310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F938B0-82D4-D6D0-2533-29C6356C021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6AAA5B-DD49-104C-673C-A5F86DC7A5AD}"/>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5" name="Footer Placeholder 4">
            <a:extLst>
              <a:ext uri="{FF2B5EF4-FFF2-40B4-BE49-F238E27FC236}">
                <a16:creationId xmlns:a16="http://schemas.microsoft.com/office/drawing/2014/main" id="{08EDA5B1-1609-C85D-F01C-7D64F7FCDB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3798FA-5590-5581-E484-B233EAF81C0D}"/>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2081063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4EF17-E13E-24B3-2F65-73C1E7A799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C9DDE9-E3C5-C2A5-FCB9-3A093417B8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7774F88-DE2C-B408-DDA6-02B3CBFA09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244D987-9A92-A5CD-FE6C-65960386B49D}"/>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6" name="Footer Placeholder 5">
            <a:extLst>
              <a:ext uri="{FF2B5EF4-FFF2-40B4-BE49-F238E27FC236}">
                <a16:creationId xmlns:a16="http://schemas.microsoft.com/office/drawing/2014/main" id="{65EDA40A-96A4-1D9A-0900-DA7240FF99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9ACB36-639F-0414-F3CC-60625F9F1F4D}"/>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2957193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424AC-50C5-CF00-7DEA-6851085279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85EDF06-E039-5652-2136-4AEBC60A51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3B5139-6836-6AD4-F3BB-4935F258F22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B336D0-E199-BC39-50C2-888B4A6AC3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BB22B3-355B-C7AC-673A-91FBF427449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5899F6-F862-CB32-CDB6-4FA6088647E3}"/>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8" name="Footer Placeholder 7">
            <a:extLst>
              <a:ext uri="{FF2B5EF4-FFF2-40B4-BE49-F238E27FC236}">
                <a16:creationId xmlns:a16="http://schemas.microsoft.com/office/drawing/2014/main" id="{68D42D35-6A40-56F2-B9C8-CBB5D48AAE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CE71C0-8777-2431-E3C6-2525ED39B8BA}"/>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757472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DFE82-47BB-A507-3A09-F98EAEB96B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60E523-F027-082C-979F-5D2592411459}"/>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4" name="Footer Placeholder 3">
            <a:extLst>
              <a:ext uri="{FF2B5EF4-FFF2-40B4-BE49-F238E27FC236}">
                <a16:creationId xmlns:a16="http://schemas.microsoft.com/office/drawing/2014/main" id="{6BA00655-04C7-4EEA-0F54-87DC05CE220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8A63BC-0C50-57E7-0126-72F244993102}"/>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620562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D985DA-9959-EB25-AEDE-39C7D6EC309E}"/>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3" name="Footer Placeholder 2">
            <a:extLst>
              <a:ext uri="{FF2B5EF4-FFF2-40B4-BE49-F238E27FC236}">
                <a16:creationId xmlns:a16="http://schemas.microsoft.com/office/drawing/2014/main" id="{31FEDDBA-FD7F-82CE-6BF2-4A245CCC968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106D51-A26C-EDD9-80CB-48443FA082EA}"/>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2035688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48BDD-2BB4-AA00-0267-F9B4362571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47E363-14F2-0CC1-7341-FF30F42B91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6AF56A8-1811-D6D9-E536-141CA7C161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20BD1D-8523-54E3-8A63-07205DE5BFF8}"/>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6" name="Footer Placeholder 5">
            <a:extLst>
              <a:ext uri="{FF2B5EF4-FFF2-40B4-BE49-F238E27FC236}">
                <a16:creationId xmlns:a16="http://schemas.microsoft.com/office/drawing/2014/main" id="{20DBA318-A09D-0CDB-DC9F-114A1B9FE0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CE448B-EB8A-7FE4-BD6C-F39C38AC2A95}"/>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159824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3D5EB-BC8E-9D9B-68B8-9804C24CDB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9DCD63-B4ED-4944-14D9-405E58E360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23DBC9-5918-AC27-1AEB-7DAE63599E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E4AEC5-E01C-F282-28B5-4C56C05F113E}"/>
              </a:ext>
            </a:extLst>
          </p:cNvPr>
          <p:cNvSpPr>
            <a:spLocks noGrp="1"/>
          </p:cNvSpPr>
          <p:nvPr>
            <p:ph type="dt" sz="half" idx="10"/>
          </p:nvPr>
        </p:nvSpPr>
        <p:spPr/>
        <p:txBody>
          <a:bodyPr/>
          <a:lstStyle/>
          <a:p>
            <a:fld id="{573BE1DD-6A2F-4CD5-8910-0AD0FC60E643}" type="datetimeFigureOut">
              <a:rPr lang="en-US" smtClean="0"/>
              <a:t>8/5/25</a:t>
            </a:fld>
            <a:endParaRPr lang="en-US"/>
          </a:p>
        </p:txBody>
      </p:sp>
      <p:sp>
        <p:nvSpPr>
          <p:cNvPr id="6" name="Footer Placeholder 5">
            <a:extLst>
              <a:ext uri="{FF2B5EF4-FFF2-40B4-BE49-F238E27FC236}">
                <a16:creationId xmlns:a16="http://schemas.microsoft.com/office/drawing/2014/main" id="{47A859CA-2AB1-9E01-E9F2-408AA82815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49A768-50E8-D3B3-62C6-B87648406AD5}"/>
              </a:ext>
            </a:extLst>
          </p:cNvPr>
          <p:cNvSpPr>
            <a:spLocks noGrp="1"/>
          </p:cNvSpPr>
          <p:nvPr>
            <p:ph type="sldNum" sz="quarter" idx="12"/>
          </p:nvPr>
        </p:nvSpPr>
        <p:spPr/>
        <p:txBody>
          <a:bodyPr/>
          <a:lstStyle/>
          <a:p>
            <a:fld id="{81F6D609-CF06-4A44-868A-39B1C7A432CC}" type="slidenum">
              <a:rPr lang="en-US" smtClean="0"/>
              <a:t>‹#›</a:t>
            </a:fld>
            <a:endParaRPr lang="en-US"/>
          </a:p>
        </p:txBody>
      </p:sp>
    </p:spTree>
    <p:extLst>
      <p:ext uri="{BB962C8B-B14F-4D97-AF65-F5344CB8AC3E}">
        <p14:creationId xmlns:p14="http://schemas.microsoft.com/office/powerpoint/2010/main" val="2541022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CAA42E4-DD97-53BE-2267-AF115266EE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8E2967-2807-66D3-6022-D0F8B97BE7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56BADC-CE12-CBF8-108D-B12EA2378B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3BE1DD-6A2F-4CD5-8910-0AD0FC60E643}" type="datetimeFigureOut">
              <a:rPr lang="en-US" smtClean="0"/>
              <a:t>8/5/25</a:t>
            </a:fld>
            <a:endParaRPr lang="en-US"/>
          </a:p>
        </p:txBody>
      </p:sp>
      <p:sp>
        <p:nvSpPr>
          <p:cNvPr id="5" name="Footer Placeholder 4">
            <a:extLst>
              <a:ext uri="{FF2B5EF4-FFF2-40B4-BE49-F238E27FC236}">
                <a16:creationId xmlns:a16="http://schemas.microsoft.com/office/drawing/2014/main" id="{667FC1ED-F462-1D5A-DFD7-05BE1A98F4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9A2C2B4-1CAB-58F2-797D-5FADBE030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F6D609-CF06-4A44-868A-39B1C7A432CC}" type="slidenum">
              <a:rPr lang="en-US" smtClean="0"/>
              <a:t>‹#›</a:t>
            </a:fld>
            <a:endParaRPr lang="en-US"/>
          </a:p>
        </p:txBody>
      </p:sp>
    </p:spTree>
    <p:extLst>
      <p:ext uri="{BB962C8B-B14F-4D97-AF65-F5344CB8AC3E}">
        <p14:creationId xmlns:p14="http://schemas.microsoft.com/office/powerpoint/2010/main" val="7756149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26586D-6A7A-CAA6-C4F0-392BAC614619}"/>
              </a:ext>
            </a:extLst>
          </p:cNvPr>
          <p:cNvSpPr>
            <a:spLocks noGrp="1"/>
          </p:cNvSpPr>
          <p:nvPr>
            <p:ph type="ctrTitle"/>
          </p:nvPr>
        </p:nvSpPr>
        <p:spPr>
          <a:xfrm>
            <a:off x="1524000" y="1695241"/>
            <a:ext cx="9144000" cy="2387600"/>
          </a:xfrm>
        </p:spPr>
        <p:txBody>
          <a:bodyPr/>
          <a:lstStyle/>
          <a:p>
            <a:r>
              <a:rPr lang="en-US" dirty="0"/>
              <a:t>DarkLight Trigger Paddle Assembly Procedure</a:t>
            </a:r>
          </a:p>
        </p:txBody>
      </p:sp>
      <p:sp>
        <p:nvSpPr>
          <p:cNvPr id="5" name="Subtitle 4">
            <a:extLst>
              <a:ext uri="{FF2B5EF4-FFF2-40B4-BE49-F238E27FC236}">
                <a16:creationId xmlns:a16="http://schemas.microsoft.com/office/drawing/2014/main" id="{4AD810F7-D871-5F07-541E-F342407D8EAB}"/>
              </a:ext>
            </a:extLst>
          </p:cNvPr>
          <p:cNvSpPr>
            <a:spLocks noGrp="1"/>
          </p:cNvSpPr>
          <p:nvPr>
            <p:ph type="subTitle" idx="1"/>
          </p:nvPr>
        </p:nvSpPr>
        <p:spPr>
          <a:xfrm>
            <a:off x="1524000" y="4384236"/>
            <a:ext cx="9144000" cy="969962"/>
          </a:xfrm>
        </p:spPr>
        <p:txBody>
          <a:bodyPr/>
          <a:lstStyle/>
          <a:p>
            <a:r>
              <a:rPr lang="en-US" dirty="0"/>
              <a:t>Instructions composed by Gabby Gelinas for the procedure developed by Nicholas </a:t>
            </a:r>
            <a:r>
              <a:rPr lang="en-US" dirty="0" err="1"/>
              <a:t>Massacret</a:t>
            </a:r>
            <a:endParaRPr lang="en-US" dirty="0"/>
          </a:p>
        </p:txBody>
      </p:sp>
    </p:spTree>
    <p:extLst>
      <p:ext uri="{BB962C8B-B14F-4D97-AF65-F5344CB8AC3E}">
        <p14:creationId xmlns:p14="http://schemas.microsoft.com/office/powerpoint/2010/main" val="11031821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085D-97F6-6D3D-4F46-F93BF74B97F2}"/>
              </a:ext>
            </a:extLst>
          </p:cNvPr>
          <p:cNvSpPr>
            <a:spLocks noGrp="1"/>
          </p:cNvSpPr>
          <p:nvPr>
            <p:ph type="title"/>
          </p:nvPr>
        </p:nvSpPr>
        <p:spPr/>
        <p:txBody>
          <a:bodyPr/>
          <a:lstStyle/>
          <a:p>
            <a:r>
              <a:rPr lang="en-US" dirty="0"/>
              <a:t>4. Prepare the jig</a:t>
            </a:r>
          </a:p>
        </p:txBody>
      </p:sp>
      <p:sp>
        <p:nvSpPr>
          <p:cNvPr id="3" name="Content Placeholder 2">
            <a:extLst>
              <a:ext uri="{FF2B5EF4-FFF2-40B4-BE49-F238E27FC236}">
                <a16:creationId xmlns:a16="http://schemas.microsoft.com/office/drawing/2014/main" id="{0AA3779E-473E-33C4-A8B1-283F9B040B6D}"/>
              </a:ext>
            </a:extLst>
          </p:cNvPr>
          <p:cNvSpPr>
            <a:spLocks noGrp="1"/>
          </p:cNvSpPr>
          <p:nvPr>
            <p:ph idx="1"/>
          </p:nvPr>
        </p:nvSpPr>
        <p:spPr>
          <a:xfrm>
            <a:off x="838200" y="1825625"/>
            <a:ext cx="10515600" cy="2125661"/>
          </a:xfrm>
        </p:spPr>
        <p:txBody>
          <a:bodyPr>
            <a:normAutofit fontScale="70000" lnSpcReduction="20000"/>
          </a:bodyPr>
          <a:lstStyle/>
          <a:p>
            <a:r>
              <a:rPr lang="en-US" dirty="0"/>
              <a:t>Cut out and clean off a silicone cookie (assumes you have some prepared already. If not, jump to step 6 then come back once they are cured).</a:t>
            </a:r>
          </a:p>
          <a:p>
            <a:pPr lvl="1"/>
            <a:r>
              <a:rPr lang="en-US" dirty="0"/>
              <a:t>If you need to make more cookies, use the leftover silicone from step 6 (or its own batch of silicone if you have zero cookies available) and fill the mold on top of a piece of Kapton so you have a nice meniscus then roll another clean piece of Kapton on top like you’re putting on a screen protector so you don’t get bubbles. Put a weight on top and leave it for 8 hours.</a:t>
            </a:r>
          </a:p>
          <a:p>
            <a:r>
              <a:rPr lang="en-US" dirty="0"/>
              <a:t>To clean the cookie, gently run it under slowly flowing water with a tiny bit of soap to get off the little balls of silicone. Pat dry and clean with isopropyl alcohol. Wear gloves if you are touching them with your fingers once they have been cleaned with alcohol.</a:t>
            </a:r>
          </a:p>
        </p:txBody>
      </p:sp>
      <p:pic>
        <p:nvPicPr>
          <p:cNvPr id="5" name="Picture 4" descr="A plastic bag with a black rectangular object on it&#10;&#10;AI-generated content may be incorrect.">
            <a:extLst>
              <a:ext uri="{FF2B5EF4-FFF2-40B4-BE49-F238E27FC236}">
                <a16:creationId xmlns:a16="http://schemas.microsoft.com/office/drawing/2014/main" id="{027EBDA9-63DD-108A-E8B6-E47877DB4F0D}"/>
              </a:ext>
            </a:extLst>
          </p:cNvPr>
          <p:cNvPicPr>
            <a:picLocks noChangeAspect="1"/>
          </p:cNvPicPr>
          <p:nvPr/>
        </p:nvPicPr>
        <p:blipFill>
          <a:blip r:embed="rId2">
            <a:extLst>
              <a:ext uri="{28A0092B-C50C-407E-A947-70E740481C1C}">
                <a14:useLocalDpi xmlns:a14="http://schemas.microsoft.com/office/drawing/2010/main" val="0"/>
              </a:ext>
            </a:extLst>
          </a:blip>
          <a:srcRect l="12606" t="22094" r="23879" b="17785"/>
          <a:stretch>
            <a:fillRect/>
          </a:stretch>
        </p:blipFill>
        <p:spPr>
          <a:xfrm>
            <a:off x="5121809" y="3951286"/>
            <a:ext cx="4073238" cy="2891687"/>
          </a:xfrm>
          <a:prstGeom prst="rect">
            <a:avLst/>
          </a:prstGeom>
        </p:spPr>
      </p:pic>
      <p:sp>
        <p:nvSpPr>
          <p:cNvPr id="6" name="TextBox 5">
            <a:extLst>
              <a:ext uri="{FF2B5EF4-FFF2-40B4-BE49-F238E27FC236}">
                <a16:creationId xmlns:a16="http://schemas.microsoft.com/office/drawing/2014/main" id="{29C89C53-15ED-3CD6-3431-DAC909540A04}"/>
              </a:ext>
            </a:extLst>
          </p:cNvPr>
          <p:cNvSpPr txBox="1"/>
          <p:nvPr/>
        </p:nvSpPr>
        <p:spPr>
          <a:xfrm>
            <a:off x="1920239" y="4972609"/>
            <a:ext cx="3201570" cy="646331"/>
          </a:xfrm>
          <a:prstGeom prst="rect">
            <a:avLst/>
          </a:prstGeom>
          <a:noFill/>
        </p:spPr>
        <p:txBody>
          <a:bodyPr wrap="square" rtlCol="0">
            <a:spAutoFit/>
          </a:bodyPr>
          <a:lstStyle/>
          <a:p>
            <a:pPr algn="r"/>
            <a:r>
              <a:rPr lang="en-US" dirty="0"/>
              <a:t>An array of eight silicone cookies that need to be cut out</a:t>
            </a:r>
          </a:p>
        </p:txBody>
      </p:sp>
    </p:spTree>
    <p:extLst>
      <p:ext uri="{BB962C8B-B14F-4D97-AF65-F5344CB8AC3E}">
        <p14:creationId xmlns:p14="http://schemas.microsoft.com/office/powerpoint/2010/main" val="445947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5BE48-F83B-538E-163B-A44A1BD8B35A}"/>
              </a:ext>
            </a:extLst>
          </p:cNvPr>
          <p:cNvSpPr>
            <a:spLocks noGrp="1"/>
          </p:cNvSpPr>
          <p:nvPr>
            <p:ph type="title"/>
          </p:nvPr>
        </p:nvSpPr>
        <p:spPr/>
        <p:txBody>
          <a:bodyPr/>
          <a:lstStyle/>
          <a:p>
            <a:r>
              <a:rPr lang="en-US" dirty="0"/>
              <a:t>4. Prepare the jig</a:t>
            </a:r>
          </a:p>
        </p:txBody>
      </p:sp>
      <p:sp>
        <p:nvSpPr>
          <p:cNvPr id="3" name="Content Placeholder 2">
            <a:extLst>
              <a:ext uri="{FF2B5EF4-FFF2-40B4-BE49-F238E27FC236}">
                <a16:creationId xmlns:a16="http://schemas.microsoft.com/office/drawing/2014/main" id="{FA1A3743-EB8E-E128-F478-B8CC1D096277}"/>
              </a:ext>
            </a:extLst>
          </p:cNvPr>
          <p:cNvSpPr>
            <a:spLocks noGrp="1"/>
          </p:cNvSpPr>
          <p:nvPr>
            <p:ph idx="1"/>
          </p:nvPr>
        </p:nvSpPr>
        <p:spPr>
          <a:xfrm>
            <a:off x="838200" y="1825625"/>
            <a:ext cx="10515600" cy="2483139"/>
          </a:xfrm>
        </p:spPr>
        <p:txBody>
          <a:bodyPr/>
          <a:lstStyle/>
          <a:p>
            <a:r>
              <a:rPr lang="en-US" dirty="0"/>
              <a:t>Put the silicone cookie on top of the Kapton pieces you have on the jig. They may need to be trimmed with a razor blade.</a:t>
            </a:r>
          </a:p>
          <a:p>
            <a:r>
              <a:rPr lang="en-US" dirty="0"/>
              <a:t>Cover the whole jig face with a clean piece of Kapton and put a small weight on top (tweezers will do). This is to keep the set up clean while you do the next step</a:t>
            </a:r>
          </a:p>
        </p:txBody>
      </p:sp>
      <p:sp>
        <p:nvSpPr>
          <p:cNvPr id="4" name="Rectangle 3">
            <a:extLst>
              <a:ext uri="{FF2B5EF4-FFF2-40B4-BE49-F238E27FC236}">
                <a16:creationId xmlns:a16="http://schemas.microsoft.com/office/drawing/2014/main" id="{82C6971C-AD9C-3AB5-8EE3-9A50B74BC75E}"/>
              </a:ext>
            </a:extLst>
          </p:cNvPr>
          <p:cNvSpPr/>
          <p:nvPr/>
        </p:nvSpPr>
        <p:spPr>
          <a:xfrm>
            <a:off x="2563091" y="5860473"/>
            <a:ext cx="7065817" cy="36021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Jig</a:t>
            </a:r>
          </a:p>
        </p:txBody>
      </p:sp>
      <p:sp>
        <p:nvSpPr>
          <p:cNvPr id="5" name="Rectangle 4">
            <a:extLst>
              <a:ext uri="{FF2B5EF4-FFF2-40B4-BE49-F238E27FC236}">
                <a16:creationId xmlns:a16="http://schemas.microsoft.com/office/drawing/2014/main" id="{9F06C5FB-30AA-CB25-8AD0-EAEB7D33218B}"/>
              </a:ext>
            </a:extLst>
          </p:cNvPr>
          <p:cNvSpPr/>
          <p:nvPr/>
        </p:nvSpPr>
        <p:spPr>
          <a:xfrm>
            <a:off x="2563092" y="5495348"/>
            <a:ext cx="7065818" cy="360218"/>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Copper plate</a:t>
            </a:r>
          </a:p>
        </p:txBody>
      </p:sp>
      <p:sp>
        <p:nvSpPr>
          <p:cNvPr id="6" name="Rectangle 5">
            <a:extLst>
              <a:ext uri="{FF2B5EF4-FFF2-40B4-BE49-F238E27FC236}">
                <a16:creationId xmlns:a16="http://schemas.microsoft.com/office/drawing/2014/main" id="{F6B7904B-EB6A-219A-EBCE-43391B6385E3}"/>
              </a:ext>
            </a:extLst>
          </p:cNvPr>
          <p:cNvSpPr/>
          <p:nvPr/>
        </p:nvSpPr>
        <p:spPr>
          <a:xfrm>
            <a:off x="2563092" y="5130223"/>
            <a:ext cx="7065818" cy="360218"/>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Foam</a:t>
            </a:r>
          </a:p>
        </p:txBody>
      </p:sp>
      <p:sp>
        <p:nvSpPr>
          <p:cNvPr id="7" name="Rectangle 6">
            <a:extLst>
              <a:ext uri="{FF2B5EF4-FFF2-40B4-BE49-F238E27FC236}">
                <a16:creationId xmlns:a16="http://schemas.microsoft.com/office/drawing/2014/main" id="{0A3A0EF3-7963-A7C6-7B7A-771934208618}"/>
              </a:ext>
            </a:extLst>
          </p:cNvPr>
          <p:cNvSpPr/>
          <p:nvPr/>
        </p:nvSpPr>
        <p:spPr>
          <a:xfrm>
            <a:off x="7079672" y="5335011"/>
            <a:ext cx="2202873" cy="360218"/>
          </a:xfrm>
          <a:prstGeom prst="rect">
            <a:avLst/>
          </a:prstGeom>
          <a:solidFill>
            <a:schemeClr val="accent5">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Silicone cookie</a:t>
            </a:r>
          </a:p>
        </p:txBody>
      </p:sp>
      <p:sp>
        <p:nvSpPr>
          <p:cNvPr id="8" name="Rectangle 7">
            <a:extLst>
              <a:ext uri="{FF2B5EF4-FFF2-40B4-BE49-F238E27FC236}">
                <a16:creationId xmlns:a16="http://schemas.microsoft.com/office/drawing/2014/main" id="{82E1258A-3714-952E-E577-8EF6D61B8287}"/>
              </a:ext>
            </a:extLst>
          </p:cNvPr>
          <p:cNvSpPr/>
          <p:nvPr/>
        </p:nvSpPr>
        <p:spPr>
          <a:xfrm>
            <a:off x="7079671" y="5655686"/>
            <a:ext cx="2202873" cy="360218"/>
          </a:xfrm>
          <a:prstGeom prst="rect">
            <a:avLst/>
          </a:prstGeom>
          <a:solidFill>
            <a:srgbClr val="FF65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Kapton</a:t>
            </a:r>
          </a:p>
        </p:txBody>
      </p:sp>
    </p:spTree>
    <p:extLst>
      <p:ext uri="{BB962C8B-B14F-4D97-AF65-F5344CB8AC3E}">
        <p14:creationId xmlns:p14="http://schemas.microsoft.com/office/powerpoint/2010/main" val="4165168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794C8-FE7B-832A-C40E-F6BC064835A6}"/>
              </a:ext>
            </a:extLst>
          </p:cNvPr>
          <p:cNvSpPr>
            <a:spLocks noGrp="1"/>
          </p:cNvSpPr>
          <p:nvPr>
            <p:ph type="title"/>
          </p:nvPr>
        </p:nvSpPr>
        <p:spPr/>
        <p:txBody>
          <a:bodyPr/>
          <a:lstStyle/>
          <a:p>
            <a:r>
              <a:rPr lang="en-US" dirty="0"/>
              <a:t>5. Make silicone. </a:t>
            </a:r>
            <a:r>
              <a:rPr lang="en-US" dirty="0">
                <a:solidFill>
                  <a:srgbClr val="7030A0"/>
                </a:solidFill>
              </a:rPr>
              <a:t>In scintillator shop</a:t>
            </a:r>
            <a:endParaRPr lang="en-US" dirty="0"/>
          </a:p>
        </p:txBody>
      </p:sp>
      <p:sp>
        <p:nvSpPr>
          <p:cNvPr id="3" name="Content Placeholder 2">
            <a:extLst>
              <a:ext uri="{FF2B5EF4-FFF2-40B4-BE49-F238E27FC236}">
                <a16:creationId xmlns:a16="http://schemas.microsoft.com/office/drawing/2014/main" id="{8E4EFB9D-9D2B-5817-F4FB-CF34F6A3CEEC}"/>
              </a:ext>
            </a:extLst>
          </p:cNvPr>
          <p:cNvSpPr>
            <a:spLocks noGrp="1"/>
          </p:cNvSpPr>
          <p:nvPr>
            <p:ph idx="1"/>
          </p:nvPr>
        </p:nvSpPr>
        <p:spPr/>
        <p:txBody>
          <a:bodyPr/>
          <a:lstStyle/>
          <a:p>
            <a:r>
              <a:rPr lang="en-US" dirty="0"/>
              <a:t>Follow the directions in the manual about how to make silicone and make a minimum of 10 g of silicone</a:t>
            </a:r>
          </a:p>
          <a:p>
            <a:r>
              <a:rPr lang="en-US" dirty="0"/>
              <a:t>Get the syringe and needle and bring the wet silicone, syringe, and needle back to the room above detector facility</a:t>
            </a:r>
          </a:p>
          <a:p>
            <a:r>
              <a:rPr lang="en-US" dirty="0">
                <a:solidFill>
                  <a:srgbClr val="C00000"/>
                </a:solidFill>
              </a:rPr>
              <a:t>In an emergency where you need to fix the triggers ASAP, you can skip steps 5 and 6 and just put a layer of </a:t>
            </a:r>
            <a:r>
              <a:rPr lang="en-CA" dirty="0">
                <a:solidFill>
                  <a:srgbClr val="C00000"/>
                </a:solidFill>
              </a:rPr>
              <a:t>Dow Corning Q2-3067 optical couplant on top of the silicone cookie instead</a:t>
            </a:r>
          </a:p>
          <a:p>
            <a:pPr marL="0" indent="0">
              <a:buNone/>
            </a:pPr>
            <a:endParaRPr lang="en-US" dirty="0"/>
          </a:p>
        </p:txBody>
      </p:sp>
    </p:spTree>
    <p:extLst>
      <p:ext uri="{BB962C8B-B14F-4D97-AF65-F5344CB8AC3E}">
        <p14:creationId xmlns:p14="http://schemas.microsoft.com/office/powerpoint/2010/main" val="3756590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1FC63-C4E2-7F23-8D1D-9CF830AE768A}"/>
              </a:ext>
            </a:extLst>
          </p:cNvPr>
          <p:cNvSpPr>
            <a:spLocks noGrp="1"/>
          </p:cNvSpPr>
          <p:nvPr>
            <p:ph type="title"/>
          </p:nvPr>
        </p:nvSpPr>
        <p:spPr/>
        <p:txBody>
          <a:bodyPr/>
          <a:lstStyle/>
          <a:p>
            <a:r>
              <a:rPr lang="en-US" dirty="0"/>
              <a:t>6. Apply silicone. </a:t>
            </a:r>
            <a:r>
              <a:rPr lang="en-US" dirty="0">
                <a:solidFill>
                  <a:srgbClr val="7030A0"/>
                </a:solidFill>
              </a:rPr>
              <a:t>Above detector facility</a:t>
            </a:r>
            <a:endParaRPr lang="en-US" dirty="0"/>
          </a:p>
        </p:txBody>
      </p:sp>
      <p:sp>
        <p:nvSpPr>
          <p:cNvPr id="3" name="Content Placeholder 2">
            <a:extLst>
              <a:ext uri="{FF2B5EF4-FFF2-40B4-BE49-F238E27FC236}">
                <a16:creationId xmlns:a16="http://schemas.microsoft.com/office/drawing/2014/main" id="{4EECF2D6-5BB7-3F9A-0EB5-CB536BCED5ED}"/>
              </a:ext>
            </a:extLst>
          </p:cNvPr>
          <p:cNvSpPr>
            <a:spLocks noGrp="1"/>
          </p:cNvSpPr>
          <p:nvPr>
            <p:ph idx="1"/>
          </p:nvPr>
        </p:nvSpPr>
        <p:spPr>
          <a:xfrm>
            <a:off x="838199" y="1825625"/>
            <a:ext cx="10982739" cy="2348735"/>
          </a:xfrm>
        </p:spPr>
        <p:txBody>
          <a:bodyPr>
            <a:normAutofit fontScale="85000" lnSpcReduction="20000"/>
          </a:bodyPr>
          <a:lstStyle/>
          <a:p>
            <a:r>
              <a:rPr lang="en-US" dirty="0"/>
              <a:t>Attach the needle to the syringe but leave it capped.</a:t>
            </a:r>
          </a:p>
          <a:p>
            <a:r>
              <a:rPr lang="en-US" dirty="0"/>
              <a:t>Slowly pour silicone down the inner side of the syringe to fill it so you don’t introduce air bubbles.</a:t>
            </a:r>
          </a:p>
          <a:p>
            <a:r>
              <a:rPr lang="en-US" dirty="0"/>
              <a:t>Insert the plunger, remove the cap and turn the syringe needle-end up. Push air bubbles out</a:t>
            </a:r>
          </a:p>
          <a:p>
            <a:r>
              <a:rPr lang="en-US" dirty="0"/>
              <a:t>Add a line of silicone on top of each silicone cookie. Start small, it will spread. You should have a nice meniscus.</a:t>
            </a:r>
          </a:p>
        </p:txBody>
      </p:sp>
      <p:pic>
        <p:nvPicPr>
          <p:cNvPr id="4" name="Picture 3">
            <a:extLst>
              <a:ext uri="{FF2B5EF4-FFF2-40B4-BE49-F238E27FC236}">
                <a16:creationId xmlns:a16="http://schemas.microsoft.com/office/drawing/2014/main" id="{D1764478-59CB-5049-A11A-EE23FF044574}"/>
              </a:ext>
            </a:extLst>
          </p:cNvPr>
          <p:cNvPicPr>
            <a:picLocks noChangeAspect="1"/>
          </p:cNvPicPr>
          <p:nvPr/>
        </p:nvPicPr>
        <p:blipFill>
          <a:blip r:embed="rId2"/>
          <a:stretch>
            <a:fillRect/>
          </a:stretch>
        </p:blipFill>
        <p:spPr>
          <a:xfrm rot="5400000">
            <a:off x="1858901" y="3713625"/>
            <a:ext cx="2766544" cy="3518737"/>
          </a:xfrm>
          <a:prstGeom prst="rect">
            <a:avLst/>
          </a:prstGeom>
        </p:spPr>
      </p:pic>
      <p:pic>
        <p:nvPicPr>
          <p:cNvPr id="5" name="Picture 4">
            <a:extLst>
              <a:ext uri="{FF2B5EF4-FFF2-40B4-BE49-F238E27FC236}">
                <a16:creationId xmlns:a16="http://schemas.microsoft.com/office/drawing/2014/main" id="{2614E7C5-7F3B-2DE8-AFCF-B2BB5258F473}"/>
              </a:ext>
            </a:extLst>
          </p:cNvPr>
          <p:cNvPicPr>
            <a:picLocks noChangeAspect="1"/>
          </p:cNvPicPr>
          <p:nvPr/>
        </p:nvPicPr>
        <p:blipFill>
          <a:blip r:embed="rId3"/>
          <a:stretch>
            <a:fillRect/>
          </a:stretch>
        </p:blipFill>
        <p:spPr>
          <a:xfrm>
            <a:off x="5646146" y="4174360"/>
            <a:ext cx="4857647" cy="2597266"/>
          </a:xfrm>
          <a:prstGeom prst="rect">
            <a:avLst/>
          </a:prstGeom>
        </p:spPr>
      </p:pic>
    </p:spTree>
    <p:extLst>
      <p:ext uri="{BB962C8B-B14F-4D97-AF65-F5344CB8AC3E}">
        <p14:creationId xmlns:p14="http://schemas.microsoft.com/office/powerpoint/2010/main" val="3307752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CDD43-8EF6-E4BA-5926-DD60D89FDF10}"/>
              </a:ext>
            </a:extLst>
          </p:cNvPr>
          <p:cNvSpPr>
            <a:spLocks noGrp="1"/>
          </p:cNvSpPr>
          <p:nvPr>
            <p:ph type="title"/>
          </p:nvPr>
        </p:nvSpPr>
        <p:spPr/>
        <p:txBody>
          <a:bodyPr/>
          <a:lstStyle/>
          <a:p>
            <a:r>
              <a:rPr lang="en-US" dirty="0"/>
              <a:t>7. Attach scintillators and holder</a:t>
            </a:r>
          </a:p>
        </p:txBody>
      </p:sp>
      <p:sp>
        <p:nvSpPr>
          <p:cNvPr id="3" name="Content Placeholder 2">
            <a:extLst>
              <a:ext uri="{FF2B5EF4-FFF2-40B4-BE49-F238E27FC236}">
                <a16:creationId xmlns:a16="http://schemas.microsoft.com/office/drawing/2014/main" id="{62C6D8FF-B665-3DD0-2824-1F85C91A7F90}"/>
              </a:ext>
            </a:extLst>
          </p:cNvPr>
          <p:cNvSpPr>
            <a:spLocks noGrp="1"/>
          </p:cNvSpPr>
          <p:nvPr>
            <p:ph idx="1"/>
          </p:nvPr>
        </p:nvSpPr>
        <p:spPr>
          <a:xfrm>
            <a:off x="838200" y="1825625"/>
            <a:ext cx="7099852" cy="4351338"/>
          </a:xfrm>
        </p:spPr>
        <p:txBody>
          <a:bodyPr>
            <a:normAutofit fontScale="85000" lnSpcReduction="20000"/>
          </a:bodyPr>
          <a:lstStyle/>
          <a:p>
            <a:r>
              <a:rPr lang="en-US" dirty="0"/>
              <a:t>Do this next step very carefully, if you make a mistake you need to clean everything and restart from the beginning of step 6</a:t>
            </a:r>
          </a:p>
          <a:p>
            <a:r>
              <a:rPr lang="en-US" dirty="0"/>
              <a:t>Clean the exposed end of the light guides</a:t>
            </a:r>
          </a:p>
          <a:p>
            <a:r>
              <a:rPr lang="en-US" dirty="0"/>
              <a:t>Carefully place the holder on top of the jig. This must be done in a straight down motion, not by putting it down on one end of the jig first and rolling the other side down.</a:t>
            </a:r>
          </a:p>
          <a:p>
            <a:pPr lvl="1"/>
            <a:r>
              <a:rPr lang="en-US" dirty="0"/>
              <a:t>Make sure you have the holes on the jig and the holder correctly matched</a:t>
            </a:r>
          </a:p>
          <a:p>
            <a:pPr lvl="1"/>
            <a:r>
              <a:rPr lang="en-US" dirty="0"/>
              <a:t>You have one try. If you make a mistake (backwards, crooked, </a:t>
            </a:r>
            <a:r>
              <a:rPr lang="en-US" dirty="0" err="1"/>
              <a:t>etc</a:t>
            </a:r>
            <a:r>
              <a:rPr lang="en-US" dirty="0"/>
              <a:t>) you need to take it apart, clean everything and restart from the beginning of step 6</a:t>
            </a:r>
          </a:p>
          <a:p>
            <a:r>
              <a:rPr lang="en-US" dirty="0"/>
              <a:t>From this step onwards, the paddle must remain vertical for the next 8 hours, minimum</a:t>
            </a:r>
          </a:p>
          <a:p>
            <a:endParaRPr lang="en-US" dirty="0"/>
          </a:p>
        </p:txBody>
      </p:sp>
      <p:pic>
        <p:nvPicPr>
          <p:cNvPr id="5" name="Picture 4" descr="A person holding a piece of black material&#10;&#10;AI-generated content may be incorrect.">
            <a:extLst>
              <a:ext uri="{FF2B5EF4-FFF2-40B4-BE49-F238E27FC236}">
                <a16:creationId xmlns:a16="http://schemas.microsoft.com/office/drawing/2014/main" id="{B6346FE6-7D3E-A466-0ACC-9C1FE258756B}"/>
              </a:ext>
            </a:extLst>
          </p:cNvPr>
          <p:cNvPicPr>
            <a:picLocks noChangeAspect="1"/>
          </p:cNvPicPr>
          <p:nvPr/>
        </p:nvPicPr>
        <p:blipFill>
          <a:blip r:embed="rId2">
            <a:extLst>
              <a:ext uri="{28A0092B-C50C-407E-A947-70E740481C1C}">
                <a14:useLocalDpi xmlns:a14="http://schemas.microsoft.com/office/drawing/2010/main" val="0"/>
              </a:ext>
            </a:extLst>
          </a:blip>
          <a:srcRect b="43988"/>
          <a:stretch>
            <a:fillRect/>
          </a:stretch>
        </p:blipFill>
        <p:spPr>
          <a:xfrm>
            <a:off x="8202267" y="2230230"/>
            <a:ext cx="3671680" cy="2742096"/>
          </a:xfrm>
          <a:prstGeom prst="rect">
            <a:avLst/>
          </a:prstGeom>
        </p:spPr>
      </p:pic>
      <p:sp>
        <p:nvSpPr>
          <p:cNvPr id="6" name="TextBox 5">
            <a:extLst>
              <a:ext uri="{FF2B5EF4-FFF2-40B4-BE49-F238E27FC236}">
                <a16:creationId xmlns:a16="http://schemas.microsoft.com/office/drawing/2014/main" id="{7F7DE456-8545-5336-088C-A1ABF23FFA25}"/>
              </a:ext>
            </a:extLst>
          </p:cNvPr>
          <p:cNvSpPr txBox="1"/>
          <p:nvPr/>
        </p:nvSpPr>
        <p:spPr>
          <a:xfrm>
            <a:off x="8451279" y="4972326"/>
            <a:ext cx="3422668" cy="369332"/>
          </a:xfrm>
          <a:prstGeom prst="rect">
            <a:avLst/>
          </a:prstGeom>
          <a:noFill/>
        </p:spPr>
        <p:txBody>
          <a:bodyPr wrap="none" rtlCol="0">
            <a:spAutoFit/>
          </a:bodyPr>
          <a:lstStyle/>
          <a:p>
            <a:r>
              <a:rPr lang="en-US" dirty="0"/>
              <a:t>Must stay like this but on the table</a:t>
            </a:r>
          </a:p>
        </p:txBody>
      </p:sp>
    </p:spTree>
    <p:extLst>
      <p:ext uri="{BB962C8B-B14F-4D97-AF65-F5344CB8AC3E}">
        <p14:creationId xmlns:p14="http://schemas.microsoft.com/office/powerpoint/2010/main" val="3847914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620DA-CCF4-F7E9-EB00-A3CF77A64686}"/>
              </a:ext>
            </a:extLst>
          </p:cNvPr>
          <p:cNvSpPr>
            <a:spLocks noGrp="1"/>
          </p:cNvSpPr>
          <p:nvPr>
            <p:ph type="title"/>
          </p:nvPr>
        </p:nvSpPr>
        <p:spPr/>
        <p:txBody>
          <a:bodyPr/>
          <a:lstStyle/>
          <a:p>
            <a:r>
              <a:rPr lang="en-US" dirty="0"/>
              <a:t>8. Screw jig and holder together</a:t>
            </a:r>
          </a:p>
        </p:txBody>
      </p:sp>
      <p:sp>
        <p:nvSpPr>
          <p:cNvPr id="3" name="Content Placeholder 2">
            <a:extLst>
              <a:ext uri="{FF2B5EF4-FFF2-40B4-BE49-F238E27FC236}">
                <a16:creationId xmlns:a16="http://schemas.microsoft.com/office/drawing/2014/main" id="{04F18102-CF1F-79E9-941B-DBCDE0A5A885}"/>
              </a:ext>
            </a:extLst>
          </p:cNvPr>
          <p:cNvSpPr>
            <a:spLocks noGrp="1"/>
          </p:cNvSpPr>
          <p:nvPr>
            <p:ph idx="1"/>
          </p:nvPr>
        </p:nvSpPr>
        <p:spPr/>
        <p:txBody>
          <a:bodyPr>
            <a:normAutofit lnSpcReduction="10000"/>
          </a:bodyPr>
          <a:lstStyle/>
          <a:p>
            <a:r>
              <a:rPr lang="en-US" dirty="0"/>
              <a:t>Slide the jig/scintillators/holder combo to the edge of the table, keeping it vertical, so that one of the holes overhangs off the edge</a:t>
            </a:r>
          </a:p>
          <a:p>
            <a:r>
              <a:rPr lang="en-US" dirty="0"/>
              <a:t>From below, screw the holder to the paddle using </a:t>
            </a:r>
            <a:r>
              <a:rPr lang="en-CA" dirty="0"/>
              <a:t>M2x6mm screws</a:t>
            </a:r>
            <a:endParaRPr lang="en-US" dirty="0"/>
          </a:p>
          <a:p>
            <a:r>
              <a:rPr lang="en-US" dirty="0"/>
              <a:t>Readjust so that a screw hole on the opposite end is visible and repeat until all holes are filled</a:t>
            </a:r>
          </a:p>
          <a:p>
            <a:r>
              <a:rPr lang="en-US" dirty="0"/>
              <a:t>Tighten the screws just enough to have some compression. Don’t crank them</a:t>
            </a:r>
          </a:p>
          <a:p>
            <a:r>
              <a:rPr lang="en-US" dirty="0"/>
              <a:t>Slide the paddle to the back of the table and put up a sign telling people not to touch it. Cover the light guides that stick up with a drape of </a:t>
            </a:r>
            <a:r>
              <a:rPr lang="en-US" dirty="0" err="1"/>
              <a:t>tedlar</a:t>
            </a:r>
            <a:r>
              <a:rPr lang="en-US" dirty="0"/>
              <a:t>. Let it sit like this for a minimum of 8 hours</a:t>
            </a:r>
          </a:p>
          <a:p>
            <a:endParaRPr lang="en-US" dirty="0"/>
          </a:p>
        </p:txBody>
      </p:sp>
    </p:spTree>
    <p:extLst>
      <p:ext uri="{BB962C8B-B14F-4D97-AF65-F5344CB8AC3E}">
        <p14:creationId xmlns:p14="http://schemas.microsoft.com/office/powerpoint/2010/main" val="13111102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BB36E-6C01-74F0-BF0E-E47FC5F99843}"/>
              </a:ext>
            </a:extLst>
          </p:cNvPr>
          <p:cNvSpPr>
            <a:spLocks noGrp="1"/>
          </p:cNvSpPr>
          <p:nvPr>
            <p:ph type="title"/>
          </p:nvPr>
        </p:nvSpPr>
        <p:spPr/>
        <p:txBody>
          <a:bodyPr/>
          <a:lstStyle/>
          <a:p>
            <a:r>
              <a:rPr lang="en-US" dirty="0"/>
              <a:t>9. Inspect</a:t>
            </a:r>
          </a:p>
        </p:txBody>
      </p:sp>
      <p:sp>
        <p:nvSpPr>
          <p:cNvPr id="3" name="Content Placeholder 2">
            <a:extLst>
              <a:ext uri="{FF2B5EF4-FFF2-40B4-BE49-F238E27FC236}">
                <a16:creationId xmlns:a16="http://schemas.microsoft.com/office/drawing/2014/main" id="{02A08AFA-00A2-095E-A664-B1D63BFA1DEE}"/>
              </a:ext>
            </a:extLst>
          </p:cNvPr>
          <p:cNvSpPr>
            <a:spLocks noGrp="1"/>
          </p:cNvSpPr>
          <p:nvPr>
            <p:ph idx="1"/>
          </p:nvPr>
        </p:nvSpPr>
        <p:spPr>
          <a:xfrm>
            <a:off x="838199" y="1785869"/>
            <a:ext cx="6237953" cy="4351338"/>
          </a:xfrm>
        </p:spPr>
        <p:txBody>
          <a:bodyPr>
            <a:normAutofit fontScale="92500" lnSpcReduction="20000"/>
          </a:bodyPr>
          <a:lstStyle/>
          <a:p>
            <a:r>
              <a:rPr lang="en-US" dirty="0"/>
              <a:t>Remove the jig and check for bubbles</a:t>
            </a:r>
          </a:p>
          <a:p>
            <a:r>
              <a:rPr lang="en-US" dirty="0"/>
              <a:t>Ideally, the silicone cookie should be moderately firmly attached to the light guides and look solid</a:t>
            </a:r>
          </a:p>
          <a:p>
            <a:r>
              <a:rPr lang="en-US" dirty="0"/>
              <a:t>If you see bubbles between the light guides, it’s not ideal but we can work with it</a:t>
            </a:r>
          </a:p>
          <a:p>
            <a:r>
              <a:rPr lang="en-US" dirty="0"/>
              <a:t>If you see bubbles on the light guides, remove the silicone and restart from step 4</a:t>
            </a:r>
          </a:p>
          <a:p>
            <a:r>
              <a:rPr lang="en-US" dirty="0"/>
              <a:t>You can use a clean Allen key to put down </a:t>
            </a:r>
            <a:r>
              <a:rPr lang="en-US" i="1" dirty="0"/>
              <a:t>on</a:t>
            </a:r>
            <a:r>
              <a:rPr lang="en-US" dirty="0"/>
              <a:t> (not between) the light guides and check for a good connection</a:t>
            </a:r>
          </a:p>
        </p:txBody>
      </p:sp>
      <p:pic>
        <p:nvPicPr>
          <p:cNvPr id="4" name="Picture 3">
            <a:extLst>
              <a:ext uri="{FF2B5EF4-FFF2-40B4-BE49-F238E27FC236}">
                <a16:creationId xmlns:a16="http://schemas.microsoft.com/office/drawing/2014/main" id="{3016885E-25AA-896D-93C2-083EAE3B3757}"/>
              </a:ext>
            </a:extLst>
          </p:cNvPr>
          <p:cNvPicPr>
            <a:picLocks noChangeAspect="1"/>
          </p:cNvPicPr>
          <p:nvPr/>
        </p:nvPicPr>
        <p:blipFill>
          <a:blip r:embed="rId2"/>
          <a:stretch>
            <a:fillRect/>
          </a:stretch>
        </p:blipFill>
        <p:spPr>
          <a:xfrm>
            <a:off x="7250303" y="2302979"/>
            <a:ext cx="4639796" cy="2600325"/>
          </a:xfrm>
          <a:prstGeom prst="rect">
            <a:avLst/>
          </a:prstGeom>
        </p:spPr>
      </p:pic>
      <p:sp>
        <p:nvSpPr>
          <p:cNvPr id="5" name="TextBox 4">
            <a:extLst>
              <a:ext uri="{FF2B5EF4-FFF2-40B4-BE49-F238E27FC236}">
                <a16:creationId xmlns:a16="http://schemas.microsoft.com/office/drawing/2014/main" id="{C68F923D-96C5-11B7-216B-C2E79AB9CB56}"/>
              </a:ext>
            </a:extLst>
          </p:cNvPr>
          <p:cNvSpPr txBox="1"/>
          <p:nvPr/>
        </p:nvSpPr>
        <p:spPr>
          <a:xfrm>
            <a:off x="7424453" y="4903304"/>
            <a:ext cx="4291496" cy="369332"/>
          </a:xfrm>
          <a:prstGeom prst="rect">
            <a:avLst/>
          </a:prstGeom>
          <a:noFill/>
        </p:spPr>
        <p:txBody>
          <a:bodyPr wrap="none" rtlCol="0">
            <a:spAutoFit/>
          </a:bodyPr>
          <a:lstStyle/>
          <a:p>
            <a:r>
              <a:rPr lang="en-US" dirty="0"/>
              <a:t>Good one (yours will have the copper plate)</a:t>
            </a:r>
          </a:p>
        </p:txBody>
      </p:sp>
    </p:spTree>
    <p:extLst>
      <p:ext uri="{BB962C8B-B14F-4D97-AF65-F5344CB8AC3E}">
        <p14:creationId xmlns:p14="http://schemas.microsoft.com/office/powerpoint/2010/main" val="241471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22FAE-B161-2FE4-3D64-364ADE42C3D9}"/>
              </a:ext>
            </a:extLst>
          </p:cNvPr>
          <p:cNvSpPr>
            <a:spLocks noGrp="1"/>
          </p:cNvSpPr>
          <p:nvPr>
            <p:ph type="title"/>
          </p:nvPr>
        </p:nvSpPr>
        <p:spPr/>
        <p:txBody>
          <a:bodyPr/>
          <a:lstStyle/>
          <a:p>
            <a:r>
              <a:rPr lang="en-US" dirty="0"/>
              <a:t>10. Attach PCB</a:t>
            </a:r>
          </a:p>
        </p:txBody>
      </p:sp>
      <p:sp>
        <p:nvSpPr>
          <p:cNvPr id="3" name="Content Placeholder 2">
            <a:extLst>
              <a:ext uri="{FF2B5EF4-FFF2-40B4-BE49-F238E27FC236}">
                <a16:creationId xmlns:a16="http://schemas.microsoft.com/office/drawing/2014/main" id="{BA193115-1BCF-244B-3B9F-70FFAA81D507}"/>
              </a:ext>
            </a:extLst>
          </p:cNvPr>
          <p:cNvSpPr>
            <a:spLocks noGrp="1"/>
          </p:cNvSpPr>
          <p:nvPr>
            <p:ph idx="1"/>
          </p:nvPr>
        </p:nvSpPr>
        <p:spPr>
          <a:xfrm>
            <a:off x="838200" y="1825625"/>
            <a:ext cx="6490252" cy="4351338"/>
          </a:xfrm>
        </p:spPr>
        <p:txBody>
          <a:bodyPr>
            <a:normAutofit lnSpcReduction="10000"/>
          </a:bodyPr>
          <a:lstStyle/>
          <a:p>
            <a:r>
              <a:rPr lang="en-US" dirty="0"/>
              <a:t>Clean the </a:t>
            </a:r>
            <a:r>
              <a:rPr lang="en-US" dirty="0" err="1"/>
              <a:t>SiPMs</a:t>
            </a:r>
            <a:r>
              <a:rPr lang="en-US" dirty="0"/>
              <a:t> of a pre-amplifier board with a tiny bit of alcohol</a:t>
            </a:r>
          </a:p>
          <a:p>
            <a:r>
              <a:rPr lang="en-US" dirty="0"/>
              <a:t>Cover the PCB (side with the </a:t>
            </a:r>
            <a:r>
              <a:rPr lang="en-US" dirty="0" err="1"/>
              <a:t>SiPMs</a:t>
            </a:r>
            <a:r>
              <a:rPr lang="en-US" dirty="0"/>
              <a:t>) with a piece of the skin (remove the part that would cover the </a:t>
            </a:r>
            <a:r>
              <a:rPr lang="en-US" dirty="0" err="1"/>
              <a:t>SiPMs</a:t>
            </a:r>
            <a:r>
              <a:rPr lang="en-US" dirty="0"/>
              <a:t>)</a:t>
            </a:r>
          </a:p>
          <a:p>
            <a:pPr lvl="1"/>
            <a:r>
              <a:rPr lang="en-US" dirty="0"/>
              <a:t>There is a protective cover on both sides of the skin that must be removed</a:t>
            </a:r>
          </a:p>
          <a:p>
            <a:r>
              <a:rPr lang="en-US" dirty="0"/>
              <a:t>Place the board on the holder in place of the jig and use the M2x6mm screws to screw it on. Only put the screws in the holes marked on the picture</a:t>
            </a:r>
          </a:p>
        </p:txBody>
      </p:sp>
      <p:pic>
        <p:nvPicPr>
          <p:cNvPr id="5" name="Picture 4" descr="A close up of a circuit board&#10;&#10;AI-generated content may be incorrect.">
            <a:extLst>
              <a:ext uri="{FF2B5EF4-FFF2-40B4-BE49-F238E27FC236}">
                <a16:creationId xmlns:a16="http://schemas.microsoft.com/office/drawing/2014/main" id="{5C0A09FA-2754-E4B3-0894-745224182BE5}"/>
              </a:ext>
            </a:extLst>
          </p:cNvPr>
          <p:cNvPicPr>
            <a:picLocks noChangeAspect="1"/>
          </p:cNvPicPr>
          <p:nvPr/>
        </p:nvPicPr>
        <p:blipFill>
          <a:blip r:embed="rId2">
            <a:extLst>
              <a:ext uri="{28A0092B-C50C-407E-A947-70E740481C1C}">
                <a14:useLocalDpi xmlns:a14="http://schemas.microsoft.com/office/drawing/2010/main" val="0"/>
              </a:ext>
            </a:extLst>
          </a:blip>
          <a:srcRect l="2524" t="25788" r="50930" b="31120"/>
          <a:stretch>
            <a:fillRect/>
          </a:stretch>
        </p:blipFill>
        <p:spPr>
          <a:xfrm>
            <a:off x="7593494" y="1399139"/>
            <a:ext cx="4227444" cy="5218333"/>
          </a:xfrm>
          <a:prstGeom prst="rect">
            <a:avLst/>
          </a:prstGeom>
        </p:spPr>
      </p:pic>
      <p:sp>
        <p:nvSpPr>
          <p:cNvPr id="6" name="Oval 5">
            <a:extLst>
              <a:ext uri="{FF2B5EF4-FFF2-40B4-BE49-F238E27FC236}">
                <a16:creationId xmlns:a16="http://schemas.microsoft.com/office/drawing/2014/main" id="{CB486C6D-EA3E-4499-FE26-D490C34AD692}"/>
              </a:ext>
            </a:extLst>
          </p:cNvPr>
          <p:cNvSpPr/>
          <p:nvPr/>
        </p:nvSpPr>
        <p:spPr>
          <a:xfrm>
            <a:off x="7699513" y="4267200"/>
            <a:ext cx="556591" cy="556591"/>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4916FC4-6CF0-A749-338B-02EC89ADA0A1}"/>
              </a:ext>
            </a:extLst>
          </p:cNvPr>
          <p:cNvSpPr/>
          <p:nvPr/>
        </p:nvSpPr>
        <p:spPr>
          <a:xfrm>
            <a:off x="11205104" y="4267199"/>
            <a:ext cx="556591" cy="556591"/>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7114907-9EAE-1C1D-C20D-0392A2C66B0A}"/>
              </a:ext>
            </a:extLst>
          </p:cNvPr>
          <p:cNvSpPr/>
          <p:nvPr/>
        </p:nvSpPr>
        <p:spPr>
          <a:xfrm>
            <a:off x="8895913" y="5830800"/>
            <a:ext cx="556591" cy="556591"/>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927A361-D7EF-539D-6478-36A04DCDC827}"/>
              </a:ext>
            </a:extLst>
          </p:cNvPr>
          <p:cNvSpPr/>
          <p:nvPr/>
        </p:nvSpPr>
        <p:spPr>
          <a:xfrm>
            <a:off x="9947113" y="5830799"/>
            <a:ext cx="556591" cy="556591"/>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39B2026-3248-B73B-8A69-E9B9455775C7}"/>
              </a:ext>
            </a:extLst>
          </p:cNvPr>
          <p:cNvSpPr txBox="1"/>
          <p:nvPr/>
        </p:nvSpPr>
        <p:spPr>
          <a:xfrm>
            <a:off x="8617527" y="886691"/>
            <a:ext cx="569387" cy="369332"/>
          </a:xfrm>
          <a:prstGeom prst="rect">
            <a:avLst/>
          </a:prstGeom>
          <a:noFill/>
        </p:spPr>
        <p:txBody>
          <a:bodyPr wrap="none" rtlCol="0">
            <a:spAutoFit/>
          </a:bodyPr>
          <a:lstStyle/>
          <a:p>
            <a:r>
              <a:rPr lang="en-US" dirty="0"/>
              <a:t>Skin</a:t>
            </a:r>
          </a:p>
        </p:txBody>
      </p:sp>
      <p:cxnSp>
        <p:nvCxnSpPr>
          <p:cNvPr id="11" name="Straight Arrow Connector 10">
            <a:extLst>
              <a:ext uri="{FF2B5EF4-FFF2-40B4-BE49-F238E27FC236}">
                <a16:creationId xmlns:a16="http://schemas.microsoft.com/office/drawing/2014/main" id="{8ED2CB46-133D-9E4A-1E5B-7472546FFC76}"/>
              </a:ext>
            </a:extLst>
          </p:cNvPr>
          <p:cNvCxnSpPr>
            <a:cxnSpLocks/>
            <a:stCxn id="10" idx="2"/>
          </p:cNvCxnSpPr>
          <p:nvPr/>
        </p:nvCxnSpPr>
        <p:spPr>
          <a:xfrm>
            <a:off x="8902221" y="1256023"/>
            <a:ext cx="158652" cy="1930522"/>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67967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DF074-C945-F666-1A47-ADB723E290B6}"/>
              </a:ext>
            </a:extLst>
          </p:cNvPr>
          <p:cNvSpPr>
            <a:spLocks noGrp="1"/>
          </p:cNvSpPr>
          <p:nvPr>
            <p:ph type="title"/>
          </p:nvPr>
        </p:nvSpPr>
        <p:spPr/>
        <p:txBody>
          <a:bodyPr/>
          <a:lstStyle/>
          <a:p>
            <a:r>
              <a:rPr lang="en-US" dirty="0"/>
              <a:t>11. Attach back cover</a:t>
            </a:r>
          </a:p>
        </p:txBody>
      </p:sp>
      <p:sp>
        <p:nvSpPr>
          <p:cNvPr id="3" name="Content Placeholder 2">
            <a:extLst>
              <a:ext uri="{FF2B5EF4-FFF2-40B4-BE49-F238E27FC236}">
                <a16:creationId xmlns:a16="http://schemas.microsoft.com/office/drawing/2014/main" id="{2CDC5E9F-6304-349B-F0B7-BFA0CD7D8848}"/>
              </a:ext>
            </a:extLst>
          </p:cNvPr>
          <p:cNvSpPr>
            <a:spLocks noGrp="1"/>
          </p:cNvSpPr>
          <p:nvPr>
            <p:ph idx="1"/>
          </p:nvPr>
        </p:nvSpPr>
        <p:spPr/>
        <p:txBody>
          <a:bodyPr/>
          <a:lstStyle/>
          <a:p>
            <a:r>
              <a:rPr lang="en-US" dirty="0"/>
              <a:t>Click the back cover on the back of the paddle and screw it in using three M2x10mm screws</a:t>
            </a:r>
          </a:p>
        </p:txBody>
      </p:sp>
      <p:pic>
        <p:nvPicPr>
          <p:cNvPr id="5" name="Picture 4" descr="A black rectangular object with many wires&#10;&#10;AI-generated content may be incorrect.">
            <a:extLst>
              <a:ext uri="{FF2B5EF4-FFF2-40B4-BE49-F238E27FC236}">
                <a16:creationId xmlns:a16="http://schemas.microsoft.com/office/drawing/2014/main" id="{20FC4360-4969-76AC-10F5-C3627260A7FB}"/>
              </a:ext>
            </a:extLst>
          </p:cNvPr>
          <p:cNvPicPr>
            <a:picLocks noChangeAspect="1"/>
          </p:cNvPicPr>
          <p:nvPr/>
        </p:nvPicPr>
        <p:blipFill>
          <a:blip r:embed="rId2">
            <a:extLst>
              <a:ext uri="{28A0092B-C50C-407E-A947-70E740481C1C}">
                <a14:useLocalDpi xmlns:a14="http://schemas.microsoft.com/office/drawing/2010/main" val="0"/>
              </a:ext>
            </a:extLst>
          </a:blip>
          <a:srcRect l="29550" t="23547" r="25441"/>
          <a:stretch>
            <a:fillRect/>
          </a:stretch>
        </p:blipFill>
        <p:spPr>
          <a:xfrm>
            <a:off x="4724399" y="2525673"/>
            <a:ext cx="3158838" cy="4066035"/>
          </a:xfrm>
          <a:prstGeom prst="rect">
            <a:avLst/>
          </a:prstGeom>
        </p:spPr>
      </p:pic>
    </p:spTree>
    <p:extLst>
      <p:ext uri="{BB962C8B-B14F-4D97-AF65-F5344CB8AC3E}">
        <p14:creationId xmlns:p14="http://schemas.microsoft.com/office/powerpoint/2010/main" val="26638680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A685E-A870-8C0B-EE8F-7F43CDB02878}"/>
              </a:ext>
            </a:extLst>
          </p:cNvPr>
          <p:cNvSpPr>
            <a:spLocks noGrp="1"/>
          </p:cNvSpPr>
          <p:nvPr>
            <p:ph type="title"/>
          </p:nvPr>
        </p:nvSpPr>
        <p:spPr/>
        <p:txBody>
          <a:bodyPr/>
          <a:lstStyle/>
          <a:p>
            <a:r>
              <a:rPr lang="en-US" dirty="0"/>
              <a:t>12. Repeat</a:t>
            </a:r>
          </a:p>
        </p:txBody>
      </p:sp>
      <p:sp>
        <p:nvSpPr>
          <p:cNvPr id="3" name="Content Placeholder 2">
            <a:extLst>
              <a:ext uri="{FF2B5EF4-FFF2-40B4-BE49-F238E27FC236}">
                <a16:creationId xmlns:a16="http://schemas.microsoft.com/office/drawing/2014/main" id="{A21A3DB7-4727-332E-497D-86982BBF3AA1}"/>
              </a:ext>
            </a:extLst>
          </p:cNvPr>
          <p:cNvSpPr>
            <a:spLocks noGrp="1"/>
          </p:cNvSpPr>
          <p:nvPr>
            <p:ph idx="1"/>
          </p:nvPr>
        </p:nvSpPr>
        <p:spPr/>
        <p:txBody>
          <a:bodyPr/>
          <a:lstStyle/>
          <a:p>
            <a:r>
              <a:rPr lang="en-US" dirty="0"/>
              <a:t>Repeat steps 1-10 for the other side of the paddle</a:t>
            </a:r>
          </a:p>
          <a:p>
            <a:r>
              <a:rPr lang="en-US" dirty="0"/>
              <a:t>If this is for the test set up, then after doing the other side all you need to do is wrap it in </a:t>
            </a:r>
            <a:r>
              <a:rPr lang="en-US" dirty="0" err="1"/>
              <a:t>tedlar</a:t>
            </a:r>
            <a:r>
              <a:rPr lang="en-US" dirty="0"/>
              <a:t> and use black tape to seal all seams of the paddle around the holder and the edges of the </a:t>
            </a:r>
            <a:r>
              <a:rPr lang="en-US" dirty="0" err="1"/>
              <a:t>tedlar</a:t>
            </a:r>
            <a:r>
              <a:rPr lang="en-US" dirty="0"/>
              <a:t> to prevent light leaks</a:t>
            </a:r>
          </a:p>
          <a:p>
            <a:r>
              <a:rPr lang="en-US" dirty="0"/>
              <a:t>If this is for the experiment, proceed to step 13 after finishing the other side.</a:t>
            </a:r>
          </a:p>
        </p:txBody>
      </p:sp>
    </p:spTree>
    <p:extLst>
      <p:ext uri="{BB962C8B-B14F-4D97-AF65-F5344CB8AC3E}">
        <p14:creationId xmlns:p14="http://schemas.microsoft.com/office/powerpoint/2010/main" val="6292793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3D636-5212-5D2D-F1D2-6F6117F703A8}"/>
              </a:ext>
            </a:extLst>
          </p:cNvPr>
          <p:cNvSpPr>
            <a:spLocks noGrp="1"/>
          </p:cNvSpPr>
          <p:nvPr>
            <p:ph type="title"/>
          </p:nvPr>
        </p:nvSpPr>
        <p:spPr/>
        <p:txBody>
          <a:bodyPr/>
          <a:lstStyle/>
          <a:p>
            <a:r>
              <a:rPr lang="en-US" dirty="0"/>
              <a:t>0. Prep work</a:t>
            </a:r>
          </a:p>
        </p:txBody>
      </p:sp>
      <p:sp>
        <p:nvSpPr>
          <p:cNvPr id="3" name="Content Placeholder 2">
            <a:extLst>
              <a:ext uri="{FF2B5EF4-FFF2-40B4-BE49-F238E27FC236}">
                <a16:creationId xmlns:a16="http://schemas.microsoft.com/office/drawing/2014/main" id="{AEC4F31E-C7D5-1833-43DF-20FF0C5E5001}"/>
              </a:ext>
            </a:extLst>
          </p:cNvPr>
          <p:cNvSpPr>
            <a:spLocks noGrp="1"/>
          </p:cNvSpPr>
          <p:nvPr>
            <p:ph idx="1"/>
          </p:nvPr>
        </p:nvSpPr>
        <p:spPr/>
        <p:txBody>
          <a:bodyPr/>
          <a:lstStyle/>
          <a:p>
            <a:r>
              <a:rPr lang="en-US" dirty="0"/>
              <a:t>This guide explains how to assemble a trigger paddle. Before beginning these instructions, you must have two scintillators with light guides attached and wrapped in mylar, and all parts of the holder printed and ready</a:t>
            </a:r>
          </a:p>
          <a:p>
            <a:r>
              <a:rPr lang="en-US" dirty="0"/>
              <a:t>This assume you have already cut the foam and skin using the </a:t>
            </a:r>
            <a:r>
              <a:rPr lang="en-US" dirty="0" err="1"/>
              <a:t>cricut</a:t>
            </a:r>
            <a:endParaRPr lang="en-US" dirty="0"/>
          </a:p>
        </p:txBody>
      </p:sp>
    </p:spTree>
    <p:extLst>
      <p:ext uri="{BB962C8B-B14F-4D97-AF65-F5344CB8AC3E}">
        <p14:creationId xmlns:p14="http://schemas.microsoft.com/office/powerpoint/2010/main" val="31617132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626B6-D0E7-F428-CBD2-F8DC980C3CD2}"/>
              </a:ext>
            </a:extLst>
          </p:cNvPr>
          <p:cNvSpPr>
            <a:spLocks noGrp="1"/>
          </p:cNvSpPr>
          <p:nvPr>
            <p:ph type="title"/>
          </p:nvPr>
        </p:nvSpPr>
        <p:spPr/>
        <p:txBody>
          <a:bodyPr/>
          <a:lstStyle/>
          <a:p>
            <a:r>
              <a:rPr lang="en-US" dirty="0"/>
              <a:t>13. Assemble frame</a:t>
            </a:r>
          </a:p>
        </p:txBody>
      </p:sp>
      <p:sp>
        <p:nvSpPr>
          <p:cNvPr id="3" name="Content Placeholder 2">
            <a:extLst>
              <a:ext uri="{FF2B5EF4-FFF2-40B4-BE49-F238E27FC236}">
                <a16:creationId xmlns:a16="http://schemas.microsoft.com/office/drawing/2014/main" id="{5A171155-CE13-222B-41F0-0D1A33729EC6}"/>
              </a:ext>
            </a:extLst>
          </p:cNvPr>
          <p:cNvSpPr>
            <a:spLocks noGrp="1"/>
          </p:cNvSpPr>
          <p:nvPr>
            <p:ph idx="1"/>
          </p:nvPr>
        </p:nvSpPr>
        <p:spPr/>
        <p:txBody>
          <a:bodyPr/>
          <a:lstStyle/>
          <a:p>
            <a:r>
              <a:rPr lang="en-US" dirty="0"/>
              <a:t>Once four paddles are assembled, line them all up and attach them together on each end using the grey metal bar. Screw into the heat inserts that are along the middle of the back cover.</a:t>
            </a:r>
          </a:p>
          <a:p>
            <a:r>
              <a:rPr lang="en-US" dirty="0"/>
              <a:t>Attach the metal bar to the black t-slot, making sure there is something under the t-slot to support it so you do not put extra stress on the scintillator or the light guide joints</a:t>
            </a:r>
          </a:p>
          <a:p>
            <a:r>
              <a:rPr lang="en-US" dirty="0"/>
              <a:t>Cut a long piece of </a:t>
            </a:r>
            <a:r>
              <a:rPr lang="en-US" dirty="0" err="1"/>
              <a:t>tedlar</a:t>
            </a:r>
            <a:r>
              <a:rPr lang="en-US" dirty="0"/>
              <a:t> and wrap it around the scintillator. Make a cut at the bend so it’s easier to get a clean wrap.</a:t>
            </a:r>
          </a:p>
          <a:p>
            <a:r>
              <a:rPr lang="en-US" dirty="0"/>
              <a:t>Seal all seams with black tape.</a:t>
            </a:r>
          </a:p>
        </p:txBody>
      </p:sp>
    </p:spTree>
    <p:extLst>
      <p:ext uri="{BB962C8B-B14F-4D97-AF65-F5344CB8AC3E}">
        <p14:creationId xmlns:p14="http://schemas.microsoft.com/office/powerpoint/2010/main" val="21518314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ack rectangular object with a silver foil strip&#10;&#10;AI-generated content may be incorrect.">
            <a:extLst>
              <a:ext uri="{FF2B5EF4-FFF2-40B4-BE49-F238E27FC236}">
                <a16:creationId xmlns:a16="http://schemas.microsoft.com/office/drawing/2014/main" id="{3B4FA4C4-F8B0-10BE-CD77-A3E8DD0702C0}"/>
              </a:ext>
            </a:extLst>
          </p:cNvPr>
          <p:cNvPicPr>
            <a:picLocks noChangeAspect="1"/>
          </p:cNvPicPr>
          <p:nvPr/>
        </p:nvPicPr>
        <p:blipFill>
          <a:blip r:embed="rId2"/>
          <a:srcRect t="20521" b="17788"/>
          <a:stretch>
            <a:fillRect/>
          </a:stretch>
        </p:blipFill>
        <p:spPr>
          <a:xfrm rot="16200000">
            <a:off x="101" y="847789"/>
            <a:ext cx="5642508" cy="4641273"/>
          </a:xfrm>
          <a:prstGeom prst="rect">
            <a:avLst/>
          </a:prstGeom>
        </p:spPr>
      </p:pic>
      <p:pic>
        <p:nvPicPr>
          <p:cNvPr id="5" name="Picture 4" descr="A black rectangular object with many wires&#10;&#10;AI-generated content may be incorrect.">
            <a:extLst>
              <a:ext uri="{FF2B5EF4-FFF2-40B4-BE49-F238E27FC236}">
                <a16:creationId xmlns:a16="http://schemas.microsoft.com/office/drawing/2014/main" id="{E9EC7E8D-D85A-91A9-7D8F-777151F77189}"/>
              </a:ext>
            </a:extLst>
          </p:cNvPr>
          <p:cNvPicPr>
            <a:picLocks noChangeAspect="1"/>
          </p:cNvPicPr>
          <p:nvPr/>
        </p:nvPicPr>
        <p:blipFill>
          <a:blip r:embed="rId3"/>
          <a:stretch>
            <a:fillRect/>
          </a:stretch>
        </p:blipFill>
        <p:spPr>
          <a:xfrm>
            <a:off x="6041560" y="115428"/>
            <a:ext cx="5913937" cy="4435453"/>
          </a:xfrm>
          <a:prstGeom prst="rect">
            <a:avLst/>
          </a:prstGeom>
        </p:spPr>
      </p:pic>
      <p:pic>
        <p:nvPicPr>
          <p:cNvPr id="6" name="Picture 5" descr="A black plastic bag on a white surface&#10;&#10;AI-generated content may be incorrect.">
            <a:extLst>
              <a:ext uri="{FF2B5EF4-FFF2-40B4-BE49-F238E27FC236}">
                <a16:creationId xmlns:a16="http://schemas.microsoft.com/office/drawing/2014/main" id="{C935DC7E-7E82-6DBA-237D-1630860E9CD4}"/>
              </a:ext>
            </a:extLst>
          </p:cNvPr>
          <p:cNvPicPr>
            <a:picLocks noChangeAspect="1"/>
          </p:cNvPicPr>
          <p:nvPr/>
        </p:nvPicPr>
        <p:blipFill>
          <a:blip r:embed="rId4"/>
          <a:srcRect l="4074" t="16657" r="21044" b="20515"/>
          <a:stretch>
            <a:fillRect/>
          </a:stretch>
        </p:blipFill>
        <p:spPr>
          <a:xfrm rot="16200000">
            <a:off x="4705057" y="2760373"/>
            <a:ext cx="3759087" cy="4205311"/>
          </a:xfrm>
          <a:prstGeom prst="rect">
            <a:avLst/>
          </a:prstGeom>
        </p:spPr>
      </p:pic>
    </p:spTree>
    <p:extLst>
      <p:ext uri="{BB962C8B-B14F-4D97-AF65-F5344CB8AC3E}">
        <p14:creationId xmlns:p14="http://schemas.microsoft.com/office/powerpoint/2010/main" val="2918688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41973-4513-144B-6854-352D1C7AC53C}"/>
              </a:ext>
            </a:extLst>
          </p:cNvPr>
          <p:cNvSpPr>
            <a:spLocks noGrp="1"/>
          </p:cNvSpPr>
          <p:nvPr>
            <p:ph type="title"/>
          </p:nvPr>
        </p:nvSpPr>
        <p:spPr/>
        <p:txBody>
          <a:bodyPr/>
          <a:lstStyle/>
          <a:p>
            <a:r>
              <a:rPr lang="en-US" dirty="0"/>
              <a:t>0. Materials</a:t>
            </a:r>
          </a:p>
        </p:txBody>
      </p:sp>
      <p:sp>
        <p:nvSpPr>
          <p:cNvPr id="3" name="Content Placeholder 2">
            <a:extLst>
              <a:ext uri="{FF2B5EF4-FFF2-40B4-BE49-F238E27FC236}">
                <a16:creationId xmlns:a16="http://schemas.microsoft.com/office/drawing/2014/main" id="{7CD077B6-C64C-12B6-FBF2-9063EE334A00}"/>
              </a:ext>
            </a:extLst>
          </p:cNvPr>
          <p:cNvSpPr>
            <a:spLocks noGrp="1"/>
          </p:cNvSpPr>
          <p:nvPr>
            <p:ph idx="1"/>
          </p:nvPr>
        </p:nvSpPr>
        <p:spPr>
          <a:xfrm>
            <a:off x="838200" y="1825625"/>
            <a:ext cx="3601599" cy="3549939"/>
          </a:xfrm>
        </p:spPr>
        <p:txBody>
          <a:bodyPr>
            <a:noAutofit/>
          </a:bodyPr>
          <a:lstStyle/>
          <a:p>
            <a:pPr marL="0" indent="0">
              <a:buNone/>
            </a:pPr>
            <a:r>
              <a:rPr lang="en-US" sz="1800" u="sng" dirty="0"/>
              <a:t>3D printed materials</a:t>
            </a:r>
          </a:p>
          <a:p>
            <a:r>
              <a:rPr lang="en-US" sz="1800" dirty="0"/>
              <a:t>Scintillator holder</a:t>
            </a:r>
          </a:p>
          <a:p>
            <a:r>
              <a:rPr lang="en-US" sz="1800" dirty="0"/>
              <a:t>Plate insert for holder</a:t>
            </a:r>
          </a:p>
          <a:p>
            <a:r>
              <a:rPr lang="en-US" sz="1800" dirty="0"/>
              <a:t>Back cover</a:t>
            </a:r>
          </a:p>
          <a:p>
            <a:r>
              <a:rPr lang="en-US" sz="1800" dirty="0"/>
              <a:t>Jig (reusable)</a:t>
            </a:r>
          </a:p>
          <a:p>
            <a:r>
              <a:rPr lang="en-US" sz="1800" dirty="0"/>
              <a:t>Silicone cookie mold</a:t>
            </a:r>
          </a:p>
        </p:txBody>
      </p:sp>
      <p:sp>
        <p:nvSpPr>
          <p:cNvPr id="5" name="Content Placeholder 2">
            <a:extLst>
              <a:ext uri="{FF2B5EF4-FFF2-40B4-BE49-F238E27FC236}">
                <a16:creationId xmlns:a16="http://schemas.microsoft.com/office/drawing/2014/main" id="{A26280B8-ABAD-D95A-72F9-036BE22BCC2F}"/>
              </a:ext>
            </a:extLst>
          </p:cNvPr>
          <p:cNvSpPr txBox="1">
            <a:spLocks/>
          </p:cNvSpPr>
          <p:nvPr/>
        </p:nvSpPr>
        <p:spPr>
          <a:xfrm>
            <a:off x="3941702" y="1354571"/>
            <a:ext cx="5145797" cy="550342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u="sng" dirty="0"/>
              <a:t>Other materials</a:t>
            </a:r>
          </a:p>
          <a:p>
            <a:pPr marL="0" indent="0">
              <a:buFont typeface="Arial" panose="020B0604020202020204" pitchFamily="34" charset="0"/>
              <a:buNone/>
            </a:pPr>
            <a:r>
              <a:rPr lang="en-US" sz="1600" dirty="0"/>
              <a:t>To use in scintillator shop:</a:t>
            </a:r>
          </a:p>
          <a:p>
            <a:r>
              <a:rPr lang="en-US" sz="1600" dirty="0"/>
              <a:t>Everything in “how to make silicone” manual</a:t>
            </a:r>
          </a:p>
          <a:p>
            <a:pPr marL="0" indent="0">
              <a:buNone/>
            </a:pPr>
            <a:endParaRPr lang="en-US" sz="1600" dirty="0"/>
          </a:p>
          <a:p>
            <a:pPr marL="0" indent="0">
              <a:buNone/>
            </a:pPr>
            <a:r>
              <a:rPr lang="en-US" sz="1600" dirty="0"/>
              <a:t>To use above detector facility:</a:t>
            </a:r>
          </a:p>
          <a:p>
            <a:r>
              <a:rPr lang="en-US" sz="1600" dirty="0"/>
              <a:t>Kim wipes or equivalent</a:t>
            </a:r>
          </a:p>
          <a:p>
            <a:r>
              <a:rPr lang="en-US" sz="1600" dirty="0"/>
              <a:t>Kapton</a:t>
            </a:r>
          </a:p>
          <a:p>
            <a:r>
              <a:rPr lang="en-US" sz="1600" dirty="0"/>
              <a:t>10 mL syringe</a:t>
            </a:r>
          </a:p>
          <a:p>
            <a:r>
              <a:rPr lang="en-US" sz="1600" dirty="0"/>
              <a:t>Needle (I like 16 1/2 gauge, dealer’s choice)</a:t>
            </a:r>
          </a:p>
          <a:p>
            <a:r>
              <a:rPr lang="en-US" sz="1600" dirty="0"/>
              <a:t>Isopropyl alcohol</a:t>
            </a:r>
          </a:p>
          <a:p>
            <a:r>
              <a:rPr lang="en-US" sz="1600" dirty="0"/>
              <a:t>Scotch tape</a:t>
            </a:r>
          </a:p>
          <a:p>
            <a:r>
              <a:rPr lang="en-US" sz="1600" dirty="0"/>
              <a:t>Copper spacer</a:t>
            </a:r>
          </a:p>
          <a:p>
            <a:r>
              <a:rPr lang="en-US" sz="1600" dirty="0"/>
              <a:t>Silicone cookie</a:t>
            </a:r>
          </a:p>
          <a:p>
            <a:r>
              <a:rPr lang="en-US" sz="1600" dirty="0"/>
              <a:t>Foam</a:t>
            </a:r>
          </a:p>
          <a:p>
            <a:r>
              <a:rPr lang="en-US" sz="1600" dirty="0"/>
              <a:t>Skin (thin insulating material)</a:t>
            </a:r>
          </a:p>
          <a:p>
            <a:r>
              <a:rPr lang="en-US" sz="1600" dirty="0" err="1"/>
              <a:t>Tedlar</a:t>
            </a:r>
            <a:endParaRPr lang="en-US" sz="1600" dirty="0"/>
          </a:p>
        </p:txBody>
      </p:sp>
      <p:sp>
        <p:nvSpPr>
          <p:cNvPr id="6" name="Content Placeholder 2">
            <a:extLst>
              <a:ext uri="{FF2B5EF4-FFF2-40B4-BE49-F238E27FC236}">
                <a16:creationId xmlns:a16="http://schemas.microsoft.com/office/drawing/2014/main" id="{6018962E-9DEF-61AB-7FE5-2985868581F1}"/>
              </a:ext>
            </a:extLst>
          </p:cNvPr>
          <p:cNvSpPr txBox="1">
            <a:spLocks/>
          </p:cNvSpPr>
          <p:nvPr/>
        </p:nvSpPr>
        <p:spPr>
          <a:xfrm>
            <a:off x="8945697" y="1825624"/>
            <a:ext cx="3038486" cy="29957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u="sng" dirty="0"/>
              <a:t>Tools</a:t>
            </a:r>
          </a:p>
          <a:p>
            <a:r>
              <a:rPr lang="en-US" sz="1800" dirty="0"/>
              <a:t>Small Phillips screwdriver</a:t>
            </a:r>
          </a:p>
          <a:p>
            <a:r>
              <a:rPr lang="en-US" sz="1800" dirty="0"/>
              <a:t>Small blunt screwdriver</a:t>
            </a:r>
          </a:p>
          <a:p>
            <a:r>
              <a:rPr lang="en-US" sz="1800" dirty="0"/>
              <a:t>Tweezers</a:t>
            </a:r>
          </a:p>
          <a:p>
            <a:r>
              <a:rPr lang="en-US" sz="1800" dirty="0"/>
              <a:t>Razor blade</a:t>
            </a:r>
          </a:p>
          <a:p>
            <a:r>
              <a:rPr lang="en-US" sz="1800" dirty="0"/>
              <a:t>Popsicle stick</a:t>
            </a:r>
          </a:p>
          <a:p>
            <a:r>
              <a:rPr lang="en-US" sz="1800" dirty="0"/>
              <a:t>Heat press</a:t>
            </a:r>
          </a:p>
        </p:txBody>
      </p:sp>
    </p:spTree>
    <p:extLst>
      <p:ext uri="{BB962C8B-B14F-4D97-AF65-F5344CB8AC3E}">
        <p14:creationId xmlns:p14="http://schemas.microsoft.com/office/powerpoint/2010/main" val="3263036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E2483-7489-EB64-FA22-C9DD898AAE6D}"/>
              </a:ext>
            </a:extLst>
          </p:cNvPr>
          <p:cNvSpPr>
            <a:spLocks noGrp="1"/>
          </p:cNvSpPr>
          <p:nvPr>
            <p:ph type="title"/>
          </p:nvPr>
        </p:nvSpPr>
        <p:spPr/>
        <p:txBody>
          <a:bodyPr/>
          <a:lstStyle/>
          <a:p>
            <a:r>
              <a:rPr lang="en-US" dirty="0"/>
              <a:t>0. Materials</a:t>
            </a:r>
          </a:p>
        </p:txBody>
      </p:sp>
      <p:graphicFrame>
        <p:nvGraphicFramePr>
          <p:cNvPr id="6" name="Content Placeholder 5">
            <a:extLst>
              <a:ext uri="{FF2B5EF4-FFF2-40B4-BE49-F238E27FC236}">
                <a16:creationId xmlns:a16="http://schemas.microsoft.com/office/drawing/2014/main" id="{B77C1A6F-D1A6-3B65-0BAA-4DC24726C8A9}"/>
              </a:ext>
            </a:extLst>
          </p:cNvPr>
          <p:cNvGraphicFramePr>
            <a:graphicFrameLocks noGrp="1"/>
          </p:cNvGraphicFramePr>
          <p:nvPr>
            <p:ph idx="1"/>
            <p:extLst>
              <p:ext uri="{D42A27DB-BD31-4B8C-83A1-F6EECF244321}">
                <p14:modId xmlns:p14="http://schemas.microsoft.com/office/powerpoint/2010/main" val="67162815"/>
              </p:ext>
            </p:extLst>
          </p:nvPr>
        </p:nvGraphicFramePr>
        <p:xfrm>
          <a:off x="838200" y="2030879"/>
          <a:ext cx="10515600" cy="2763520"/>
        </p:xfrm>
        <a:graphic>
          <a:graphicData uri="http://schemas.openxmlformats.org/drawingml/2006/table">
            <a:tbl>
              <a:tblPr firstRow="1" bandRow="1">
                <a:tableStyleId>{5C22544A-7EE6-4342-B048-85BDC9FD1C3A}</a:tableStyleId>
              </a:tblPr>
              <a:tblGrid>
                <a:gridCol w="8832273">
                  <a:extLst>
                    <a:ext uri="{9D8B030D-6E8A-4147-A177-3AD203B41FA5}">
                      <a16:colId xmlns:a16="http://schemas.microsoft.com/office/drawing/2014/main" val="4280024198"/>
                    </a:ext>
                  </a:extLst>
                </a:gridCol>
                <a:gridCol w="1683327">
                  <a:extLst>
                    <a:ext uri="{9D8B030D-6E8A-4147-A177-3AD203B41FA5}">
                      <a16:colId xmlns:a16="http://schemas.microsoft.com/office/drawing/2014/main" val="2780930663"/>
                    </a:ext>
                  </a:extLst>
                </a:gridCol>
              </a:tblGrid>
              <a:tr h="370840">
                <a:tc>
                  <a:txBody>
                    <a:bodyPr/>
                    <a:lstStyle/>
                    <a:p>
                      <a:r>
                        <a:rPr lang="en-US" dirty="0"/>
                        <a:t>Item</a:t>
                      </a:r>
                    </a:p>
                  </a:txBody>
                  <a:tcPr/>
                </a:tc>
                <a:tc>
                  <a:txBody>
                    <a:bodyPr/>
                    <a:lstStyle/>
                    <a:p>
                      <a:r>
                        <a:rPr lang="en-US" dirty="0"/>
                        <a:t>Quantity</a:t>
                      </a:r>
                    </a:p>
                  </a:txBody>
                  <a:tcPr/>
                </a:tc>
                <a:extLst>
                  <a:ext uri="{0D108BD9-81ED-4DB2-BD59-A6C34878D82A}">
                    <a16:rowId xmlns:a16="http://schemas.microsoft.com/office/drawing/2014/main" val="3015187596"/>
                  </a:ext>
                </a:extLst>
              </a:tr>
              <a:tr h="370840">
                <a:tc>
                  <a:txBody>
                    <a:bodyPr/>
                    <a:lstStyle/>
                    <a:p>
                      <a:r>
                        <a:rPr lang="en-US" sz="1800" dirty="0"/>
                        <a:t>18-8 Stainless Steel Socket Head Screw, (McMaster # 91292A264) </a:t>
                      </a:r>
                      <a:endParaRPr lang="en-US" dirty="0"/>
                    </a:p>
                  </a:txBody>
                  <a:tcPr/>
                </a:tc>
                <a:tc>
                  <a:txBody>
                    <a:bodyPr/>
                    <a:lstStyle/>
                    <a:p>
                      <a:r>
                        <a:rPr lang="en-US" dirty="0"/>
                        <a:t>4</a:t>
                      </a:r>
                    </a:p>
                  </a:txBody>
                  <a:tcPr/>
                </a:tc>
                <a:extLst>
                  <a:ext uri="{0D108BD9-81ED-4DB2-BD59-A6C34878D82A}">
                    <a16:rowId xmlns:a16="http://schemas.microsoft.com/office/drawing/2014/main" val="2528605288"/>
                  </a:ext>
                </a:extLst>
              </a:tr>
              <a:tr h="370840">
                <a:tc>
                  <a:txBody>
                    <a:bodyPr/>
                    <a:lstStyle/>
                    <a:p>
                      <a:r>
                        <a:rPr lang="en-US" sz="1800" dirty="0"/>
                        <a:t>18-8 Stainless Steel Hex Nut, M1.6 x 0.35 mm Thread (McMaster # 91828AM1.6 x 0.35 mm Thread, 8 mm Long 006) </a:t>
                      </a:r>
                      <a:endParaRPr lang="en-US" dirty="0"/>
                    </a:p>
                  </a:txBody>
                  <a:tcPr/>
                </a:tc>
                <a:tc>
                  <a:txBody>
                    <a:bodyPr/>
                    <a:lstStyle/>
                    <a:p>
                      <a:r>
                        <a:rPr lang="en-US" dirty="0"/>
                        <a:t>4</a:t>
                      </a:r>
                    </a:p>
                  </a:txBody>
                  <a:tcPr/>
                </a:tc>
                <a:extLst>
                  <a:ext uri="{0D108BD9-81ED-4DB2-BD59-A6C34878D82A}">
                    <a16:rowId xmlns:a16="http://schemas.microsoft.com/office/drawing/2014/main" val="1328973719"/>
                  </a:ext>
                </a:extLst>
              </a:tr>
              <a:tr h="370840">
                <a:tc>
                  <a:txBody>
                    <a:bodyPr/>
                    <a:lstStyle/>
                    <a:p>
                      <a:r>
                        <a:rPr lang="en-US" sz="1800" dirty="0"/>
                        <a:t>Brass Tapered Heat-Set Inserts for Plastic, M2 x 0.4 mm Thread Size, 2.9 mm Installed Length (McMaster # 94180A307)</a:t>
                      </a:r>
                      <a:endParaRPr lang="en-US" dirty="0"/>
                    </a:p>
                  </a:txBody>
                  <a:tcPr/>
                </a:tc>
                <a:tc>
                  <a:txBody>
                    <a:bodyPr/>
                    <a:lstStyle/>
                    <a:p>
                      <a:r>
                        <a:rPr lang="en-US" dirty="0"/>
                        <a:t>10</a:t>
                      </a:r>
                    </a:p>
                  </a:txBody>
                  <a:tcPr/>
                </a:tc>
                <a:extLst>
                  <a:ext uri="{0D108BD9-81ED-4DB2-BD59-A6C34878D82A}">
                    <a16:rowId xmlns:a16="http://schemas.microsoft.com/office/drawing/2014/main" val="3696106347"/>
                  </a:ext>
                </a:extLst>
              </a:tr>
              <a:tr h="370840">
                <a:tc>
                  <a:txBody>
                    <a:bodyPr/>
                    <a:lstStyle/>
                    <a:p>
                      <a:r>
                        <a:rPr lang="en-CA" dirty="0"/>
                        <a:t>M2x6mm screws</a:t>
                      </a:r>
                      <a:endParaRPr lang="en-US" dirty="0"/>
                    </a:p>
                  </a:txBody>
                  <a:tcPr/>
                </a:tc>
                <a:tc>
                  <a:txBody>
                    <a:bodyPr/>
                    <a:lstStyle/>
                    <a:p>
                      <a:r>
                        <a:rPr lang="en-US" dirty="0"/>
                        <a:t>7</a:t>
                      </a:r>
                    </a:p>
                  </a:txBody>
                  <a:tcPr/>
                </a:tc>
                <a:extLst>
                  <a:ext uri="{0D108BD9-81ED-4DB2-BD59-A6C34878D82A}">
                    <a16:rowId xmlns:a16="http://schemas.microsoft.com/office/drawing/2014/main" val="2971243099"/>
                  </a:ext>
                </a:extLst>
              </a:tr>
              <a:tr h="370840">
                <a:tc>
                  <a:txBody>
                    <a:bodyPr/>
                    <a:lstStyle/>
                    <a:p>
                      <a:r>
                        <a:rPr lang="en-US" dirty="0"/>
                        <a:t>M2x10mm screws</a:t>
                      </a:r>
                    </a:p>
                  </a:txBody>
                  <a:tcPr/>
                </a:tc>
                <a:tc>
                  <a:txBody>
                    <a:bodyPr/>
                    <a:lstStyle/>
                    <a:p>
                      <a:r>
                        <a:rPr lang="en-US" dirty="0"/>
                        <a:t>3</a:t>
                      </a:r>
                    </a:p>
                  </a:txBody>
                  <a:tcPr/>
                </a:tc>
                <a:extLst>
                  <a:ext uri="{0D108BD9-81ED-4DB2-BD59-A6C34878D82A}">
                    <a16:rowId xmlns:a16="http://schemas.microsoft.com/office/drawing/2014/main" val="1446528905"/>
                  </a:ext>
                </a:extLst>
              </a:tr>
            </a:tbl>
          </a:graphicData>
        </a:graphic>
      </p:graphicFrame>
      <p:sp>
        <p:nvSpPr>
          <p:cNvPr id="7" name="Content Placeholder 2">
            <a:extLst>
              <a:ext uri="{FF2B5EF4-FFF2-40B4-BE49-F238E27FC236}">
                <a16:creationId xmlns:a16="http://schemas.microsoft.com/office/drawing/2014/main" id="{FB7F570E-CD28-4210-9CF8-DA46708B740C}"/>
              </a:ext>
            </a:extLst>
          </p:cNvPr>
          <p:cNvSpPr txBox="1">
            <a:spLocks/>
          </p:cNvSpPr>
          <p:nvPr/>
        </p:nvSpPr>
        <p:spPr>
          <a:xfrm>
            <a:off x="741218" y="1690688"/>
            <a:ext cx="3491431" cy="34019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100" u="sng" dirty="0"/>
              <a:t>Nuts and screws</a:t>
            </a:r>
          </a:p>
        </p:txBody>
      </p:sp>
      <p:sp>
        <p:nvSpPr>
          <p:cNvPr id="8" name="TextBox 7">
            <a:extLst>
              <a:ext uri="{FF2B5EF4-FFF2-40B4-BE49-F238E27FC236}">
                <a16:creationId xmlns:a16="http://schemas.microsoft.com/office/drawing/2014/main" id="{9ACD9613-CEFD-79E2-C3B0-46B4041AE21C}"/>
              </a:ext>
            </a:extLst>
          </p:cNvPr>
          <p:cNvSpPr txBox="1"/>
          <p:nvPr/>
        </p:nvSpPr>
        <p:spPr>
          <a:xfrm>
            <a:off x="734291" y="4844146"/>
            <a:ext cx="10619509" cy="646331"/>
          </a:xfrm>
          <a:prstGeom prst="rect">
            <a:avLst/>
          </a:prstGeom>
          <a:noFill/>
        </p:spPr>
        <p:txBody>
          <a:bodyPr wrap="square" rtlCol="0">
            <a:spAutoFit/>
          </a:bodyPr>
          <a:lstStyle/>
          <a:p>
            <a:r>
              <a:rPr lang="en-US" dirty="0"/>
              <a:t>More screws, nuts, and washers are used in assembling the frame, but you can just use what is already in the frame since you won’t be building a new frame, just making repairs.</a:t>
            </a:r>
          </a:p>
        </p:txBody>
      </p:sp>
    </p:spTree>
    <p:extLst>
      <p:ext uri="{BB962C8B-B14F-4D97-AF65-F5344CB8AC3E}">
        <p14:creationId xmlns:p14="http://schemas.microsoft.com/office/powerpoint/2010/main" val="2673315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15454-FFC0-7035-385A-4D7C80E55252}"/>
              </a:ext>
            </a:extLst>
          </p:cNvPr>
          <p:cNvSpPr>
            <a:spLocks noGrp="1"/>
          </p:cNvSpPr>
          <p:nvPr>
            <p:ph type="title"/>
          </p:nvPr>
        </p:nvSpPr>
        <p:spPr/>
        <p:txBody>
          <a:bodyPr/>
          <a:lstStyle/>
          <a:p>
            <a:r>
              <a:rPr lang="en-US" dirty="0"/>
              <a:t>1. Prep the holder. </a:t>
            </a:r>
            <a:r>
              <a:rPr lang="en-US" dirty="0">
                <a:solidFill>
                  <a:srgbClr val="7030A0"/>
                </a:solidFill>
              </a:rPr>
              <a:t>Above detector facility</a:t>
            </a:r>
            <a:endParaRPr lang="en-US" dirty="0"/>
          </a:p>
        </p:txBody>
      </p:sp>
      <p:sp>
        <p:nvSpPr>
          <p:cNvPr id="3" name="Content Placeholder 2">
            <a:extLst>
              <a:ext uri="{FF2B5EF4-FFF2-40B4-BE49-F238E27FC236}">
                <a16:creationId xmlns:a16="http://schemas.microsoft.com/office/drawing/2014/main" id="{B9A15209-8373-7212-E89A-1843F790FEB9}"/>
              </a:ext>
            </a:extLst>
          </p:cNvPr>
          <p:cNvSpPr>
            <a:spLocks noGrp="1"/>
          </p:cNvSpPr>
          <p:nvPr>
            <p:ph idx="1"/>
          </p:nvPr>
        </p:nvSpPr>
        <p:spPr>
          <a:xfrm>
            <a:off x="96982" y="1488833"/>
            <a:ext cx="12095018" cy="3075913"/>
          </a:xfrm>
        </p:spPr>
        <p:txBody>
          <a:bodyPr>
            <a:noAutofit/>
          </a:bodyPr>
          <a:lstStyle/>
          <a:p>
            <a:r>
              <a:rPr lang="en-US" sz="1800" dirty="0"/>
              <a:t>Insert the heat inserts into the seven holes on the back of the holder using Alec’s press. It’s very important they go in straight. After inserting one, push down on it with something wood (like a popsicle stick) for 10 seconds to make sure they don’t lift up. They should be flush with the holder.</a:t>
            </a:r>
          </a:p>
          <a:p>
            <a:pPr lvl="1"/>
            <a:r>
              <a:rPr lang="en-US" sz="1800" dirty="0"/>
              <a:t>The tip of the press must be thoroughly cleaned before doing this or the inserts will fill with plastic.</a:t>
            </a:r>
          </a:p>
          <a:p>
            <a:r>
              <a:rPr lang="en-US" sz="1800" dirty="0"/>
              <a:t>Insert the M1.6 x 0.35 mm thread, 8 mm long screws and nuts into the holder. This can take a while because the nuts love to fall out. I like to use tweezers to hold the nuts in place while I work, screw the screws partially in with the nut on the end, then pull the screw to get the nut into the hole. Find your own style.</a:t>
            </a:r>
          </a:p>
          <a:p>
            <a:r>
              <a:rPr lang="en-US" sz="1800" dirty="0"/>
              <a:t>Keep the screws inserted enough that they stick out the other end and overhang the nut so the nut doesn’t fall out, but not so far that it gets in your way of putting the scintillator in in the next step. Heat inserts are also added to the middle row of the back cover.</a:t>
            </a:r>
          </a:p>
        </p:txBody>
      </p:sp>
      <p:pic>
        <p:nvPicPr>
          <p:cNvPr id="4" name="Picture 3">
            <a:extLst>
              <a:ext uri="{FF2B5EF4-FFF2-40B4-BE49-F238E27FC236}">
                <a16:creationId xmlns:a16="http://schemas.microsoft.com/office/drawing/2014/main" id="{0FC9F4F1-B70B-5D26-18C8-B7ED34698BAC}"/>
              </a:ext>
            </a:extLst>
          </p:cNvPr>
          <p:cNvPicPr>
            <a:picLocks noChangeAspect="1"/>
          </p:cNvPicPr>
          <p:nvPr/>
        </p:nvPicPr>
        <p:blipFill>
          <a:blip r:embed="rId2"/>
          <a:stretch>
            <a:fillRect/>
          </a:stretch>
        </p:blipFill>
        <p:spPr>
          <a:xfrm rot="16200000">
            <a:off x="7591753" y="3405642"/>
            <a:ext cx="2057844" cy="4645429"/>
          </a:xfrm>
          <a:prstGeom prst="rect">
            <a:avLst/>
          </a:prstGeom>
        </p:spPr>
      </p:pic>
      <p:cxnSp>
        <p:nvCxnSpPr>
          <p:cNvPr id="6" name="Straight Arrow Connector 5">
            <a:extLst>
              <a:ext uri="{FF2B5EF4-FFF2-40B4-BE49-F238E27FC236}">
                <a16:creationId xmlns:a16="http://schemas.microsoft.com/office/drawing/2014/main" id="{B3B8EFD4-1895-83A3-1ABC-10F85E58010A}"/>
              </a:ext>
            </a:extLst>
          </p:cNvPr>
          <p:cNvCxnSpPr>
            <a:cxnSpLocks/>
          </p:cNvCxnSpPr>
          <p:nvPr/>
        </p:nvCxnSpPr>
        <p:spPr>
          <a:xfrm flipV="1">
            <a:off x="5662672" y="5673686"/>
            <a:ext cx="1476260" cy="727113"/>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314D6F6-C817-D8C6-5D5B-C9BE9B392BC5}"/>
              </a:ext>
            </a:extLst>
          </p:cNvPr>
          <p:cNvSpPr txBox="1"/>
          <p:nvPr/>
        </p:nvSpPr>
        <p:spPr>
          <a:xfrm>
            <a:off x="4301561" y="6308209"/>
            <a:ext cx="1502527" cy="369332"/>
          </a:xfrm>
          <a:prstGeom prst="rect">
            <a:avLst/>
          </a:prstGeom>
          <a:noFill/>
        </p:spPr>
        <p:txBody>
          <a:bodyPr wrap="none" rtlCol="0">
            <a:spAutoFit/>
          </a:bodyPr>
          <a:lstStyle/>
          <a:p>
            <a:r>
              <a:rPr lang="en-US" dirty="0"/>
              <a:t>Nut goes here</a:t>
            </a:r>
          </a:p>
        </p:txBody>
      </p:sp>
      <p:sp>
        <p:nvSpPr>
          <p:cNvPr id="9" name="TextBox 8">
            <a:extLst>
              <a:ext uri="{FF2B5EF4-FFF2-40B4-BE49-F238E27FC236}">
                <a16:creationId xmlns:a16="http://schemas.microsoft.com/office/drawing/2014/main" id="{9B95B600-C8D9-D045-A2E5-762A5F4EE2D5}"/>
              </a:ext>
            </a:extLst>
          </p:cNvPr>
          <p:cNvSpPr txBox="1"/>
          <p:nvPr/>
        </p:nvSpPr>
        <p:spPr>
          <a:xfrm>
            <a:off x="11168148" y="4909057"/>
            <a:ext cx="821059" cy="369332"/>
          </a:xfrm>
          <a:prstGeom prst="rect">
            <a:avLst/>
          </a:prstGeom>
          <a:noFill/>
        </p:spPr>
        <p:txBody>
          <a:bodyPr wrap="none" rtlCol="0">
            <a:spAutoFit/>
          </a:bodyPr>
          <a:lstStyle/>
          <a:p>
            <a:r>
              <a:rPr lang="en-US" dirty="0"/>
              <a:t>Holder</a:t>
            </a:r>
          </a:p>
        </p:txBody>
      </p:sp>
      <p:cxnSp>
        <p:nvCxnSpPr>
          <p:cNvPr id="10" name="Straight Arrow Connector 9">
            <a:extLst>
              <a:ext uri="{FF2B5EF4-FFF2-40B4-BE49-F238E27FC236}">
                <a16:creationId xmlns:a16="http://schemas.microsoft.com/office/drawing/2014/main" id="{EB9D6767-B741-B5C7-2A05-82BB28DAB461}"/>
              </a:ext>
            </a:extLst>
          </p:cNvPr>
          <p:cNvCxnSpPr>
            <a:cxnSpLocks/>
            <a:stCxn id="9" idx="1"/>
          </p:cNvCxnSpPr>
          <p:nvPr/>
        </p:nvCxnSpPr>
        <p:spPr>
          <a:xfrm flipH="1">
            <a:off x="10234672" y="5093723"/>
            <a:ext cx="933476" cy="0"/>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81847071-7473-F425-93E4-F4555A65A160}"/>
              </a:ext>
            </a:extLst>
          </p:cNvPr>
          <p:cNvPicPr>
            <a:picLocks noChangeAspect="1"/>
          </p:cNvPicPr>
          <p:nvPr/>
        </p:nvPicPr>
        <p:blipFill>
          <a:blip r:embed="rId3"/>
          <a:srcRect t="31499" b="14159"/>
          <a:stretch>
            <a:fillRect/>
          </a:stretch>
        </p:blipFill>
        <p:spPr>
          <a:xfrm>
            <a:off x="1295782" y="4475464"/>
            <a:ext cx="2922439" cy="2281815"/>
          </a:xfrm>
          <a:prstGeom prst="rect">
            <a:avLst/>
          </a:prstGeom>
        </p:spPr>
      </p:pic>
      <p:sp>
        <p:nvSpPr>
          <p:cNvPr id="14" name="TextBox 13">
            <a:extLst>
              <a:ext uri="{FF2B5EF4-FFF2-40B4-BE49-F238E27FC236}">
                <a16:creationId xmlns:a16="http://schemas.microsoft.com/office/drawing/2014/main" id="{4561B53B-0021-E34F-F244-EA841D3D18D6}"/>
              </a:ext>
            </a:extLst>
          </p:cNvPr>
          <p:cNvSpPr txBox="1"/>
          <p:nvPr/>
        </p:nvSpPr>
        <p:spPr>
          <a:xfrm>
            <a:off x="4442979" y="5111087"/>
            <a:ext cx="1219693" cy="369332"/>
          </a:xfrm>
          <a:prstGeom prst="rect">
            <a:avLst/>
          </a:prstGeom>
          <a:noFill/>
        </p:spPr>
        <p:txBody>
          <a:bodyPr wrap="none" rtlCol="0">
            <a:spAutoFit/>
          </a:bodyPr>
          <a:lstStyle/>
          <a:p>
            <a:r>
              <a:rPr lang="en-US" dirty="0"/>
              <a:t>Heat insert</a:t>
            </a:r>
          </a:p>
        </p:txBody>
      </p:sp>
      <p:cxnSp>
        <p:nvCxnSpPr>
          <p:cNvPr id="15" name="Straight Arrow Connector 14">
            <a:extLst>
              <a:ext uri="{FF2B5EF4-FFF2-40B4-BE49-F238E27FC236}">
                <a16:creationId xmlns:a16="http://schemas.microsoft.com/office/drawing/2014/main" id="{22DF3EB8-8E74-A69B-79F8-BD4F12A58AC4}"/>
              </a:ext>
            </a:extLst>
          </p:cNvPr>
          <p:cNvCxnSpPr>
            <a:cxnSpLocks/>
          </p:cNvCxnSpPr>
          <p:nvPr/>
        </p:nvCxnSpPr>
        <p:spPr>
          <a:xfrm flipH="1" flipV="1">
            <a:off x="3231187" y="5044067"/>
            <a:ext cx="1255765" cy="226858"/>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7251B8BF-E776-D8F2-D459-969C2D46E338}"/>
              </a:ext>
            </a:extLst>
          </p:cNvPr>
          <p:cNvSpPr txBox="1"/>
          <p:nvPr/>
        </p:nvSpPr>
        <p:spPr>
          <a:xfrm>
            <a:off x="185771" y="5093723"/>
            <a:ext cx="1248610" cy="923330"/>
          </a:xfrm>
          <a:prstGeom prst="rect">
            <a:avLst/>
          </a:prstGeom>
          <a:noFill/>
        </p:spPr>
        <p:txBody>
          <a:bodyPr wrap="square" rtlCol="0">
            <a:spAutoFit/>
          </a:bodyPr>
          <a:lstStyle/>
          <a:p>
            <a:r>
              <a:rPr lang="en-US" dirty="0"/>
              <a:t>No scintillator yet</a:t>
            </a:r>
          </a:p>
        </p:txBody>
      </p:sp>
      <p:cxnSp>
        <p:nvCxnSpPr>
          <p:cNvPr id="19" name="Straight Arrow Connector 18">
            <a:extLst>
              <a:ext uri="{FF2B5EF4-FFF2-40B4-BE49-F238E27FC236}">
                <a16:creationId xmlns:a16="http://schemas.microsoft.com/office/drawing/2014/main" id="{FF162BBE-6752-1FAB-D679-A436ACEB5C8E}"/>
              </a:ext>
            </a:extLst>
          </p:cNvPr>
          <p:cNvCxnSpPr>
            <a:cxnSpLocks/>
          </p:cNvCxnSpPr>
          <p:nvPr/>
        </p:nvCxnSpPr>
        <p:spPr>
          <a:xfrm>
            <a:off x="1295782" y="5664114"/>
            <a:ext cx="820036" cy="251944"/>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4666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FBC4A-D3A8-D8D7-094C-275860D7A4D0}"/>
              </a:ext>
            </a:extLst>
          </p:cNvPr>
          <p:cNvSpPr>
            <a:spLocks noGrp="1"/>
          </p:cNvSpPr>
          <p:nvPr>
            <p:ph type="title"/>
          </p:nvPr>
        </p:nvSpPr>
        <p:spPr/>
        <p:txBody>
          <a:bodyPr/>
          <a:lstStyle/>
          <a:p>
            <a:r>
              <a:rPr lang="en-US" dirty="0"/>
              <a:t>2. Scintillators in the holder. </a:t>
            </a:r>
            <a:endParaRPr lang="en-US" dirty="0">
              <a:solidFill>
                <a:srgbClr val="7030A0"/>
              </a:solidFill>
            </a:endParaRPr>
          </a:p>
        </p:txBody>
      </p:sp>
      <p:sp>
        <p:nvSpPr>
          <p:cNvPr id="3" name="Content Placeholder 2">
            <a:extLst>
              <a:ext uri="{FF2B5EF4-FFF2-40B4-BE49-F238E27FC236}">
                <a16:creationId xmlns:a16="http://schemas.microsoft.com/office/drawing/2014/main" id="{2D3B99A1-82DB-82E7-26FB-02BA324005B6}"/>
              </a:ext>
            </a:extLst>
          </p:cNvPr>
          <p:cNvSpPr>
            <a:spLocks noGrp="1"/>
          </p:cNvSpPr>
          <p:nvPr>
            <p:ph idx="1"/>
          </p:nvPr>
        </p:nvSpPr>
        <p:spPr/>
        <p:txBody>
          <a:bodyPr/>
          <a:lstStyle/>
          <a:p>
            <a:r>
              <a:rPr lang="en-US" dirty="0"/>
              <a:t>Clean your work bench</a:t>
            </a:r>
          </a:p>
          <a:p>
            <a:r>
              <a:rPr lang="en-US" dirty="0"/>
              <a:t>Lay the scintillators flat on your bench parallel to and touching each other and make sure they are lined up exactly at their ends</a:t>
            </a:r>
          </a:p>
          <a:p>
            <a:r>
              <a:rPr lang="en-US" dirty="0"/>
              <a:t>Use squeeze them together and use scotch tape to attach the two scintillators to each other</a:t>
            </a:r>
          </a:p>
          <a:p>
            <a:r>
              <a:rPr lang="en-US" dirty="0"/>
              <a:t>Put a piece of Kapton or a large Kim wipe down and put the holder flat on the table. Gently slide the scintillators into the hole as shown on the next slide. The light guides should be flush with the opening or even sticking out a little bit </a:t>
            </a:r>
          </a:p>
        </p:txBody>
      </p:sp>
    </p:spTree>
    <p:extLst>
      <p:ext uri="{BB962C8B-B14F-4D97-AF65-F5344CB8AC3E}">
        <p14:creationId xmlns:p14="http://schemas.microsoft.com/office/powerpoint/2010/main" val="4134588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AC76A-BD2D-D6B2-59F1-13218F78387C}"/>
              </a:ext>
            </a:extLst>
          </p:cNvPr>
          <p:cNvSpPr>
            <a:spLocks noGrp="1"/>
          </p:cNvSpPr>
          <p:nvPr>
            <p:ph type="title"/>
          </p:nvPr>
        </p:nvSpPr>
        <p:spPr/>
        <p:txBody>
          <a:bodyPr/>
          <a:lstStyle/>
          <a:p>
            <a:r>
              <a:rPr lang="en-US" dirty="0"/>
              <a:t>2. Scintillators in the holder</a:t>
            </a:r>
          </a:p>
        </p:txBody>
      </p:sp>
      <p:sp>
        <p:nvSpPr>
          <p:cNvPr id="3" name="Content Placeholder 2">
            <a:extLst>
              <a:ext uri="{FF2B5EF4-FFF2-40B4-BE49-F238E27FC236}">
                <a16:creationId xmlns:a16="http://schemas.microsoft.com/office/drawing/2014/main" id="{F4A01E55-7033-711C-16B9-4D643EEEA760}"/>
              </a:ext>
            </a:extLst>
          </p:cNvPr>
          <p:cNvSpPr>
            <a:spLocks noGrp="1"/>
          </p:cNvSpPr>
          <p:nvPr>
            <p:ph idx="1"/>
          </p:nvPr>
        </p:nvSpPr>
        <p:spPr>
          <a:xfrm>
            <a:off x="6852492" y="1857375"/>
            <a:ext cx="4501308" cy="4319587"/>
          </a:xfrm>
        </p:spPr>
        <p:txBody>
          <a:bodyPr/>
          <a:lstStyle/>
          <a:p>
            <a:r>
              <a:rPr lang="en-US" dirty="0"/>
              <a:t>This is what it should look like</a:t>
            </a:r>
          </a:p>
        </p:txBody>
      </p:sp>
      <p:pic>
        <p:nvPicPr>
          <p:cNvPr id="4" name="Picture 3">
            <a:extLst>
              <a:ext uri="{FF2B5EF4-FFF2-40B4-BE49-F238E27FC236}">
                <a16:creationId xmlns:a16="http://schemas.microsoft.com/office/drawing/2014/main" id="{0CED5521-EA95-30CD-57C1-ACFA0F2E6E20}"/>
              </a:ext>
            </a:extLst>
          </p:cNvPr>
          <p:cNvPicPr>
            <a:picLocks noChangeAspect="1"/>
          </p:cNvPicPr>
          <p:nvPr/>
        </p:nvPicPr>
        <p:blipFill>
          <a:blip r:embed="rId2"/>
          <a:stretch>
            <a:fillRect/>
          </a:stretch>
        </p:blipFill>
        <p:spPr>
          <a:xfrm>
            <a:off x="838200" y="1857375"/>
            <a:ext cx="5667822" cy="4319587"/>
          </a:xfrm>
          <a:prstGeom prst="rect">
            <a:avLst/>
          </a:prstGeom>
        </p:spPr>
      </p:pic>
      <p:cxnSp>
        <p:nvCxnSpPr>
          <p:cNvPr id="5" name="Straight Arrow Connector 4">
            <a:extLst>
              <a:ext uri="{FF2B5EF4-FFF2-40B4-BE49-F238E27FC236}">
                <a16:creationId xmlns:a16="http://schemas.microsoft.com/office/drawing/2014/main" id="{43215CE8-1F66-0C04-63A1-97BD7544A693}"/>
              </a:ext>
            </a:extLst>
          </p:cNvPr>
          <p:cNvCxnSpPr>
            <a:cxnSpLocks/>
          </p:cNvCxnSpPr>
          <p:nvPr/>
        </p:nvCxnSpPr>
        <p:spPr>
          <a:xfrm flipH="1" flipV="1">
            <a:off x="5339509" y="5632174"/>
            <a:ext cx="2227482" cy="132522"/>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7CE1907-E134-BD74-AE77-A3FBCBD3D43D}"/>
              </a:ext>
            </a:extLst>
          </p:cNvPr>
          <p:cNvSpPr txBox="1"/>
          <p:nvPr/>
        </p:nvSpPr>
        <p:spPr>
          <a:xfrm>
            <a:off x="7566991" y="5292546"/>
            <a:ext cx="3207026" cy="1200329"/>
          </a:xfrm>
          <a:prstGeom prst="rect">
            <a:avLst/>
          </a:prstGeom>
          <a:noFill/>
        </p:spPr>
        <p:txBody>
          <a:bodyPr wrap="square" rtlCol="0">
            <a:spAutoFit/>
          </a:bodyPr>
          <a:lstStyle/>
          <a:p>
            <a:r>
              <a:rPr lang="en-US" dirty="0"/>
              <a:t>Don’t do this! Put the light guide end down on something clean and smooth. A cleaned table doesn’t count!</a:t>
            </a:r>
          </a:p>
        </p:txBody>
      </p:sp>
    </p:spTree>
    <p:extLst>
      <p:ext uri="{BB962C8B-B14F-4D97-AF65-F5344CB8AC3E}">
        <p14:creationId xmlns:p14="http://schemas.microsoft.com/office/powerpoint/2010/main" val="37579172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7821C-D55C-8F7C-D7A0-B04811519CA9}"/>
              </a:ext>
            </a:extLst>
          </p:cNvPr>
          <p:cNvSpPr>
            <a:spLocks noGrp="1"/>
          </p:cNvSpPr>
          <p:nvPr>
            <p:ph type="title"/>
          </p:nvPr>
        </p:nvSpPr>
        <p:spPr/>
        <p:txBody>
          <a:bodyPr/>
          <a:lstStyle/>
          <a:p>
            <a:r>
              <a:rPr lang="en-US" dirty="0"/>
              <a:t>3. Add plate</a:t>
            </a:r>
          </a:p>
        </p:txBody>
      </p:sp>
      <p:sp>
        <p:nvSpPr>
          <p:cNvPr id="3" name="Content Placeholder 2">
            <a:extLst>
              <a:ext uri="{FF2B5EF4-FFF2-40B4-BE49-F238E27FC236}">
                <a16:creationId xmlns:a16="http://schemas.microsoft.com/office/drawing/2014/main" id="{EA3B70CC-9350-4C9C-C17F-EC7ADB67E36A}"/>
              </a:ext>
            </a:extLst>
          </p:cNvPr>
          <p:cNvSpPr>
            <a:spLocks noGrp="1"/>
          </p:cNvSpPr>
          <p:nvPr>
            <p:ph idx="1"/>
          </p:nvPr>
        </p:nvSpPr>
        <p:spPr>
          <a:xfrm>
            <a:off x="838200" y="1825625"/>
            <a:ext cx="7160046" cy="4351338"/>
          </a:xfrm>
        </p:spPr>
        <p:txBody>
          <a:bodyPr>
            <a:normAutofit fontScale="92500" lnSpcReduction="10000"/>
          </a:bodyPr>
          <a:lstStyle/>
          <a:p>
            <a:r>
              <a:rPr lang="en-US" dirty="0"/>
              <a:t>Slide the plate into the space between the screws and the scintillators, so you have symmetric coverage of the scintillators on both sides. The plate is directional, match the direction of the slant to the plate already attached to the holder</a:t>
            </a:r>
          </a:p>
          <a:p>
            <a:r>
              <a:rPr lang="en-US" dirty="0"/>
              <a:t>I like to do this by putting the plate partially in, pressing down and slowly unscrewing the screws as I push the plate down so the nuts don’t fall out</a:t>
            </a:r>
          </a:p>
          <a:p>
            <a:r>
              <a:rPr lang="en-US" dirty="0"/>
              <a:t>Once the plate is inserted, tighten the screws so they apply light pressure to the plate. Do all of this with the paddle vertical and resting on the your clean surface</a:t>
            </a:r>
          </a:p>
        </p:txBody>
      </p:sp>
      <p:pic>
        <p:nvPicPr>
          <p:cNvPr id="4" name="Picture 3">
            <a:extLst>
              <a:ext uri="{FF2B5EF4-FFF2-40B4-BE49-F238E27FC236}">
                <a16:creationId xmlns:a16="http://schemas.microsoft.com/office/drawing/2014/main" id="{57BAEABB-38CB-B48D-3898-FA01291100DC}"/>
              </a:ext>
            </a:extLst>
          </p:cNvPr>
          <p:cNvPicPr>
            <a:picLocks noChangeAspect="1"/>
          </p:cNvPicPr>
          <p:nvPr/>
        </p:nvPicPr>
        <p:blipFill>
          <a:blip r:embed="rId2"/>
          <a:stretch>
            <a:fillRect/>
          </a:stretch>
        </p:blipFill>
        <p:spPr>
          <a:xfrm>
            <a:off x="7998246" y="482914"/>
            <a:ext cx="3709946" cy="3966072"/>
          </a:xfrm>
          <a:prstGeom prst="rect">
            <a:avLst/>
          </a:prstGeom>
        </p:spPr>
      </p:pic>
      <p:pic>
        <p:nvPicPr>
          <p:cNvPr id="5" name="Picture 4">
            <a:extLst>
              <a:ext uri="{FF2B5EF4-FFF2-40B4-BE49-F238E27FC236}">
                <a16:creationId xmlns:a16="http://schemas.microsoft.com/office/drawing/2014/main" id="{30EC3864-BC3D-7CC5-FD67-5EBF46F551CD}"/>
              </a:ext>
            </a:extLst>
          </p:cNvPr>
          <p:cNvPicPr>
            <a:picLocks noChangeAspect="1"/>
          </p:cNvPicPr>
          <p:nvPr/>
        </p:nvPicPr>
        <p:blipFill>
          <a:blip r:embed="rId3"/>
          <a:stretch>
            <a:fillRect/>
          </a:stretch>
        </p:blipFill>
        <p:spPr>
          <a:xfrm>
            <a:off x="7998246" y="4583923"/>
            <a:ext cx="2324540" cy="2063538"/>
          </a:xfrm>
          <a:prstGeom prst="rect">
            <a:avLst/>
          </a:prstGeom>
        </p:spPr>
      </p:pic>
      <p:sp>
        <p:nvSpPr>
          <p:cNvPr id="6" name="TextBox 5">
            <a:extLst>
              <a:ext uri="{FF2B5EF4-FFF2-40B4-BE49-F238E27FC236}">
                <a16:creationId xmlns:a16="http://schemas.microsoft.com/office/drawing/2014/main" id="{F3B7C203-F96A-4414-C730-47EA2384BFA3}"/>
              </a:ext>
            </a:extLst>
          </p:cNvPr>
          <p:cNvSpPr txBox="1"/>
          <p:nvPr/>
        </p:nvSpPr>
        <p:spPr>
          <a:xfrm>
            <a:off x="10322786" y="5431026"/>
            <a:ext cx="1060098" cy="369332"/>
          </a:xfrm>
          <a:prstGeom prst="rect">
            <a:avLst/>
          </a:prstGeom>
          <a:noFill/>
        </p:spPr>
        <p:txBody>
          <a:bodyPr wrap="none" rtlCol="0">
            <a:spAutoFit/>
          </a:bodyPr>
          <a:lstStyle/>
          <a:p>
            <a:r>
              <a:rPr lang="en-US" dirty="0"/>
              <a:t>The plate</a:t>
            </a:r>
          </a:p>
        </p:txBody>
      </p:sp>
    </p:spTree>
    <p:extLst>
      <p:ext uri="{BB962C8B-B14F-4D97-AF65-F5344CB8AC3E}">
        <p14:creationId xmlns:p14="http://schemas.microsoft.com/office/powerpoint/2010/main" val="1916466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886BE-3D68-1F8A-C333-55D1DC0361D2}"/>
              </a:ext>
            </a:extLst>
          </p:cNvPr>
          <p:cNvSpPr>
            <a:spLocks noGrp="1"/>
          </p:cNvSpPr>
          <p:nvPr>
            <p:ph type="title"/>
          </p:nvPr>
        </p:nvSpPr>
        <p:spPr/>
        <p:txBody>
          <a:bodyPr/>
          <a:lstStyle/>
          <a:p>
            <a:r>
              <a:rPr lang="en-US" dirty="0"/>
              <a:t>4. Prepare the jig</a:t>
            </a:r>
          </a:p>
        </p:txBody>
      </p:sp>
      <p:sp>
        <p:nvSpPr>
          <p:cNvPr id="3" name="Content Placeholder 2">
            <a:extLst>
              <a:ext uri="{FF2B5EF4-FFF2-40B4-BE49-F238E27FC236}">
                <a16:creationId xmlns:a16="http://schemas.microsoft.com/office/drawing/2014/main" id="{997D8EFA-31D4-1D5D-F41A-D76150EF3EB8}"/>
              </a:ext>
            </a:extLst>
          </p:cNvPr>
          <p:cNvSpPr>
            <a:spLocks noGrp="1"/>
          </p:cNvSpPr>
          <p:nvPr>
            <p:ph idx="1"/>
          </p:nvPr>
        </p:nvSpPr>
        <p:spPr>
          <a:xfrm>
            <a:off x="838200" y="1825625"/>
            <a:ext cx="10515600" cy="2447117"/>
          </a:xfrm>
        </p:spPr>
        <p:txBody>
          <a:bodyPr>
            <a:normAutofit fontScale="92500" lnSpcReduction="10000"/>
          </a:bodyPr>
          <a:lstStyle/>
          <a:p>
            <a:r>
              <a:rPr lang="en-US" dirty="0"/>
              <a:t>Clean a jig with isopropyl alcohol. All components need to be cleaned before assembly</a:t>
            </a:r>
          </a:p>
          <a:p>
            <a:r>
              <a:rPr lang="en-US" dirty="0"/>
              <a:t>Stick a piece of pre-cut foam onto the copper spacer</a:t>
            </a:r>
          </a:p>
          <a:p>
            <a:r>
              <a:rPr lang="en-US" dirty="0"/>
              <a:t>Click a copper spacer into the jig</a:t>
            </a:r>
          </a:p>
          <a:p>
            <a:r>
              <a:rPr lang="en-US" dirty="0"/>
              <a:t>Place a rectangle of Kapton the same size as the rectangular bump on the jig on top of each bump</a:t>
            </a:r>
          </a:p>
          <a:p>
            <a:endParaRPr lang="en-US" dirty="0"/>
          </a:p>
        </p:txBody>
      </p:sp>
      <p:pic>
        <p:nvPicPr>
          <p:cNvPr id="5" name="Picture 4" descr="A group of plastic pieces on a white surface&#10;&#10;AI-generated content may be incorrect.">
            <a:extLst>
              <a:ext uri="{FF2B5EF4-FFF2-40B4-BE49-F238E27FC236}">
                <a16:creationId xmlns:a16="http://schemas.microsoft.com/office/drawing/2014/main" id="{90DDBBE3-8331-1FBD-8FDC-03975EBD7F0F}"/>
              </a:ext>
            </a:extLst>
          </p:cNvPr>
          <p:cNvPicPr>
            <a:picLocks noChangeAspect="1"/>
          </p:cNvPicPr>
          <p:nvPr/>
        </p:nvPicPr>
        <p:blipFill>
          <a:blip r:embed="rId2">
            <a:extLst>
              <a:ext uri="{28A0092B-C50C-407E-A947-70E740481C1C}">
                <a14:useLocalDpi xmlns:a14="http://schemas.microsoft.com/office/drawing/2010/main" val="0"/>
              </a:ext>
            </a:extLst>
          </a:blip>
          <a:srcRect l="36551" r="30182" b="330"/>
          <a:stretch>
            <a:fillRect/>
          </a:stretch>
        </p:blipFill>
        <p:spPr>
          <a:xfrm rot="5400000">
            <a:off x="4955264" y="3026051"/>
            <a:ext cx="2281469" cy="5126528"/>
          </a:xfrm>
          <a:prstGeom prst="rect">
            <a:avLst/>
          </a:prstGeom>
        </p:spPr>
      </p:pic>
      <p:sp>
        <p:nvSpPr>
          <p:cNvPr id="6" name="TextBox 5">
            <a:extLst>
              <a:ext uri="{FF2B5EF4-FFF2-40B4-BE49-F238E27FC236}">
                <a16:creationId xmlns:a16="http://schemas.microsoft.com/office/drawing/2014/main" id="{63A0AFD2-227F-FA92-4776-1E980CDB6CAE}"/>
              </a:ext>
            </a:extLst>
          </p:cNvPr>
          <p:cNvSpPr txBox="1"/>
          <p:nvPr/>
        </p:nvSpPr>
        <p:spPr>
          <a:xfrm>
            <a:off x="1174396" y="5404649"/>
            <a:ext cx="2358338" cy="369332"/>
          </a:xfrm>
          <a:prstGeom prst="rect">
            <a:avLst/>
          </a:prstGeom>
          <a:noFill/>
        </p:spPr>
        <p:txBody>
          <a:bodyPr wrap="none" rtlCol="0">
            <a:spAutoFit/>
          </a:bodyPr>
          <a:lstStyle/>
          <a:p>
            <a:r>
              <a:rPr lang="en-US" dirty="0"/>
              <a:t>Jigs, either kind is good</a:t>
            </a:r>
          </a:p>
        </p:txBody>
      </p:sp>
      <p:sp>
        <p:nvSpPr>
          <p:cNvPr id="7" name="TextBox 6">
            <a:extLst>
              <a:ext uri="{FF2B5EF4-FFF2-40B4-BE49-F238E27FC236}">
                <a16:creationId xmlns:a16="http://schemas.microsoft.com/office/drawing/2014/main" id="{451FC92A-6B18-87A9-2512-459FC6EF59E6}"/>
              </a:ext>
            </a:extLst>
          </p:cNvPr>
          <p:cNvSpPr txBox="1"/>
          <p:nvPr/>
        </p:nvSpPr>
        <p:spPr>
          <a:xfrm>
            <a:off x="8794865" y="5404649"/>
            <a:ext cx="3147087" cy="646331"/>
          </a:xfrm>
          <a:prstGeom prst="rect">
            <a:avLst/>
          </a:prstGeom>
          <a:noFill/>
        </p:spPr>
        <p:txBody>
          <a:bodyPr wrap="square" rtlCol="0">
            <a:spAutoFit/>
          </a:bodyPr>
          <a:lstStyle/>
          <a:p>
            <a:r>
              <a:rPr lang="en-US" dirty="0"/>
              <a:t>Where the Kapton (and next the silicone cookie) goes</a:t>
            </a:r>
          </a:p>
        </p:txBody>
      </p:sp>
      <p:cxnSp>
        <p:nvCxnSpPr>
          <p:cNvPr id="8" name="Straight Arrow Connector 7">
            <a:extLst>
              <a:ext uri="{FF2B5EF4-FFF2-40B4-BE49-F238E27FC236}">
                <a16:creationId xmlns:a16="http://schemas.microsoft.com/office/drawing/2014/main" id="{3B41DD4A-37F5-B4C5-3505-D493FF91919E}"/>
              </a:ext>
            </a:extLst>
          </p:cNvPr>
          <p:cNvCxnSpPr>
            <a:cxnSpLocks/>
            <a:stCxn id="7" idx="1"/>
          </p:cNvCxnSpPr>
          <p:nvPr/>
        </p:nvCxnSpPr>
        <p:spPr>
          <a:xfrm flipH="1">
            <a:off x="5702530" y="5727815"/>
            <a:ext cx="3092335" cy="323165"/>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61FCE4A-5592-19D6-6BF4-7E1A60A43C26}"/>
              </a:ext>
            </a:extLst>
          </p:cNvPr>
          <p:cNvCxnSpPr>
            <a:cxnSpLocks/>
            <a:stCxn id="7" idx="1"/>
          </p:cNvCxnSpPr>
          <p:nvPr/>
        </p:nvCxnSpPr>
        <p:spPr>
          <a:xfrm flipH="1">
            <a:off x="7664334" y="5727815"/>
            <a:ext cx="1130531" cy="323165"/>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85226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3372</TotalTime>
  <Words>1940</Words>
  <Application>Microsoft Macintosh PowerPoint</Application>
  <PresentationFormat>Widescreen</PresentationFormat>
  <Paragraphs>140</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Arial</vt:lpstr>
      <vt:lpstr>Calibri</vt:lpstr>
      <vt:lpstr>Calibri Light</vt:lpstr>
      <vt:lpstr>Office Theme</vt:lpstr>
      <vt:lpstr>DarkLight Trigger Paddle Assembly Procedure</vt:lpstr>
      <vt:lpstr>0. Prep work</vt:lpstr>
      <vt:lpstr>0. Materials</vt:lpstr>
      <vt:lpstr>0. Materials</vt:lpstr>
      <vt:lpstr>1. Prep the holder. Above detector facility</vt:lpstr>
      <vt:lpstr>2. Scintillators in the holder. </vt:lpstr>
      <vt:lpstr>2. Scintillators in the holder</vt:lpstr>
      <vt:lpstr>3. Add plate</vt:lpstr>
      <vt:lpstr>4. Prepare the jig</vt:lpstr>
      <vt:lpstr>4. Prepare the jig</vt:lpstr>
      <vt:lpstr>4. Prepare the jig</vt:lpstr>
      <vt:lpstr>5. Make silicone. In scintillator shop</vt:lpstr>
      <vt:lpstr>6. Apply silicone. Above detector facility</vt:lpstr>
      <vt:lpstr>7. Attach scintillators and holder</vt:lpstr>
      <vt:lpstr>8. Screw jig and holder together</vt:lpstr>
      <vt:lpstr>9. Inspect</vt:lpstr>
      <vt:lpstr>10. Attach PCB</vt:lpstr>
      <vt:lpstr>11. Attach back cover</vt:lpstr>
      <vt:lpstr>12. Repeat</vt:lpstr>
      <vt:lpstr>13. Assemble frame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Nicolas Massacret</dc:creator>
  <cp:lastModifiedBy>ggelinas@student.ubc.ca</cp:lastModifiedBy>
  <cp:revision>13</cp:revision>
  <dcterms:created xsi:type="dcterms:W3CDTF">2024-02-05T19:32:51Z</dcterms:created>
  <dcterms:modified xsi:type="dcterms:W3CDTF">2025-08-07T23:50:31Z</dcterms:modified>
</cp:coreProperties>
</file>

<file path=docProps/thumbnail.jpeg>
</file>